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handoutMasterIdLst>
    <p:handoutMasterId r:id="rId32"/>
  </p:handoutMasterIdLst>
  <p:sldIdLst>
    <p:sldId id="339" r:id="rId2"/>
    <p:sldId id="340" r:id="rId3"/>
    <p:sldId id="347" r:id="rId4"/>
    <p:sldId id="334" r:id="rId5"/>
    <p:sldId id="349" r:id="rId6"/>
    <p:sldId id="350" r:id="rId7"/>
    <p:sldId id="380" r:id="rId8"/>
    <p:sldId id="354" r:id="rId9"/>
    <p:sldId id="379" r:id="rId10"/>
    <p:sldId id="370" r:id="rId11"/>
    <p:sldId id="356" r:id="rId12"/>
    <p:sldId id="377" r:id="rId13"/>
    <p:sldId id="346" r:id="rId14"/>
    <p:sldId id="360" r:id="rId15"/>
    <p:sldId id="359" r:id="rId16"/>
    <p:sldId id="381" r:id="rId17"/>
    <p:sldId id="373" r:id="rId18"/>
    <p:sldId id="375" r:id="rId19"/>
    <p:sldId id="406" r:id="rId20"/>
    <p:sldId id="409" r:id="rId21"/>
    <p:sldId id="410" r:id="rId22"/>
    <p:sldId id="411" r:id="rId23"/>
    <p:sldId id="412" r:id="rId24"/>
    <p:sldId id="413" r:id="rId25"/>
    <p:sldId id="414" r:id="rId26"/>
    <p:sldId id="415" r:id="rId27"/>
    <p:sldId id="416" r:id="rId28"/>
    <p:sldId id="417" r:id="rId29"/>
    <p:sldId id="374" r:id="rId30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F766"/>
    <a:srgbClr val="D1FB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94813" autoAdjust="0"/>
  </p:normalViewPr>
  <p:slideViewPr>
    <p:cSldViewPr>
      <p:cViewPr varScale="1">
        <p:scale>
          <a:sx n="104" d="100"/>
          <a:sy n="104" d="100"/>
        </p:scale>
        <p:origin x="-19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84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214" y="-108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E37F3E-5BFC-4576-B790-47B504F7EFAD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3FEE6B2-8113-45B0-B20A-45A2730935C4}">
      <dgm:prSet phldrT="[Текст]" custT="1"/>
      <dgm:spPr>
        <a:solidFill>
          <a:schemeClr val="bg2">
            <a:lumMod val="90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en-US" sz="1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itchFamily="18" charset="0"/>
            </a:rPr>
            <a:t>V. </a:t>
          </a:r>
          <a:r>
            <a:rPr lang="ru-RU" sz="1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itchFamily="18" charset="0"/>
            </a:rPr>
            <a:t>Формирование дел и документов кадрового делопроизводства</a:t>
          </a:r>
          <a:endParaRPr lang="ru-RU" sz="1200" dirty="0"/>
        </a:p>
      </dgm:t>
    </dgm:pt>
    <dgm:pt modelId="{EA2FC12E-21B3-4A2F-B659-9FC1431A4469}" type="parTrans" cxnId="{E6A76FD6-4D0D-4434-835F-D57B43158B53}">
      <dgm:prSet/>
      <dgm:spPr/>
      <dgm:t>
        <a:bodyPr/>
        <a:lstStyle/>
        <a:p>
          <a:endParaRPr lang="ru-RU"/>
        </a:p>
      </dgm:t>
    </dgm:pt>
    <dgm:pt modelId="{42919FD4-833F-4FBA-8BEA-B72B0474532B}" type="sibTrans" cxnId="{E6A76FD6-4D0D-4434-835F-D57B43158B53}">
      <dgm:prSet/>
      <dgm:spPr/>
      <dgm:t>
        <a:bodyPr/>
        <a:lstStyle/>
        <a:p>
          <a:endParaRPr lang="ru-RU"/>
        </a:p>
      </dgm:t>
    </dgm:pt>
    <dgm:pt modelId="{E82E3430-C26B-4559-ABBB-17BEA7C43330}">
      <dgm:prSet phldrT="[Текст]" custT="1"/>
      <dgm:spPr>
        <a:solidFill>
          <a:schemeClr val="accent3">
            <a:lumMod val="20000"/>
            <a:lumOff val="80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ru-RU" sz="1200" b="1" dirty="0" smtClean="0">
              <a:solidFill>
                <a:schemeClr val="tx1"/>
              </a:solidFill>
            </a:rPr>
            <a:t>Дела постоянного</a:t>
          </a:r>
        </a:p>
        <a:p>
          <a:r>
            <a:rPr lang="ru-RU" sz="1200" b="1" dirty="0" smtClean="0">
              <a:solidFill>
                <a:schemeClr val="tx1"/>
              </a:solidFill>
            </a:rPr>
            <a:t> хранения</a:t>
          </a:r>
          <a:endParaRPr lang="ru-RU" sz="1200" dirty="0"/>
        </a:p>
      </dgm:t>
    </dgm:pt>
    <dgm:pt modelId="{FB38978B-1823-4E89-A84E-CCDFDA29A851}" type="parTrans" cxnId="{934B346E-05EF-40B4-A650-A5F640475A72}">
      <dgm:prSet/>
      <dgm:spPr/>
      <dgm:t>
        <a:bodyPr/>
        <a:lstStyle/>
        <a:p>
          <a:endParaRPr lang="ru-RU"/>
        </a:p>
      </dgm:t>
    </dgm:pt>
    <dgm:pt modelId="{3838CCDB-7353-4BE0-918D-9468666729FA}" type="sibTrans" cxnId="{934B346E-05EF-40B4-A650-A5F640475A72}">
      <dgm:prSet/>
      <dgm:spPr/>
      <dgm:t>
        <a:bodyPr/>
        <a:lstStyle/>
        <a:p>
          <a:endParaRPr lang="ru-RU"/>
        </a:p>
      </dgm:t>
    </dgm:pt>
    <dgm:pt modelId="{9ED07D85-E6D4-4A18-930E-EDC1050E9726}">
      <dgm:prSet phldrT="[Текст]"/>
      <dgm:spPr>
        <a:solidFill>
          <a:schemeClr val="accent3">
            <a:lumMod val="20000"/>
            <a:lumOff val="80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Дела по личному составу </a:t>
          </a:r>
        </a:p>
        <a:p>
          <a:r>
            <a:rPr lang="ru-RU" b="1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(свыше 10 лет хранения)</a:t>
          </a:r>
          <a:endParaRPr lang="ru-RU" dirty="0"/>
        </a:p>
      </dgm:t>
    </dgm:pt>
    <dgm:pt modelId="{A9168841-9D36-4E5D-A8D4-CDD0CB380BBB}" type="parTrans" cxnId="{54B78FE4-8F5D-4E04-B295-1EBCF3131CB5}">
      <dgm:prSet/>
      <dgm:spPr/>
      <dgm:t>
        <a:bodyPr/>
        <a:lstStyle/>
        <a:p>
          <a:endParaRPr lang="ru-RU"/>
        </a:p>
      </dgm:t>
    </dgm:pt>
    <dgm:pt modelId="{57617B3D-87A2-4F2C-9CFC-535DF0E2C16B}" type="sibTrans" cxnId="{54B78FE4-8F5D-4E04-B295-1EBCF3131CB5}">
      <dgm:prSet/>
      <dgm:spPr/>
      <dgm:t>
        <a:bodyPr/>
        <a:lstStyle/>
        <a:p>
          <a:endParaRPr lang="ru-RU"/>
        </a:p>
      </dgm:t>
    </dgm:pt>
    <dgm:pt modelId="{35A9D636-4DC7-4218-9F6C-760F07431D43}">
      <dgm:prSet phldrT="[Текст]"/>
      <dgm:spPr>
        <a:solidFill>
          <a:schemeClr val="accent3">
            <a:lumMod val="20000"/>
            <a:lumOff val="80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Дела временного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(до 10 лет)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хранения</a:t>
          </a:r>
          <a:endParaRPr lang="ru-RU" dirty="0"/>
        </a:p>
      </dgm:t>
    </dgm:pt>
    <dgm:pt modelId="{172CC53D-830A-4797-9273-43D45A721E4B}" type="parTrans" cxnId="{67685AEC-FBF7-477C-96A2-12DEBAD6552D}">
      <dgm:prSet/>
      <dgm:spPr/>
      <dgm:t>
        <a:bodyPr/>
        <a:lstStyle/>
        <a:p>
          <a:endParaRPr lang="ru-RU"/>
        </a:p>
      </dgm:t>
    </dgm:pt>
    <dgm:pt modelId="{C921F91D-DF28-41D0-ACD2-381C41B58FC2}" type="sibTrans" cxnId="{67685AEC-FBF7-477C-96A2-12DEBAD6552D}">
      <dgm:prSet/>
      <dgm:spPr/>
      <dgm:t>
        <a:bodyPr/>
        <a:lstStyle/>
        <a:p>
          <a:endParaRPr lang="ru-RU"/>
        </a:p>
      </dgm:t>
    </dgm:pt>
    <dgm:pt modelId="{FB142DCB-1182-451A-A5D8-F9AF94D53472}" type="pres">
      <dgm:prSet presAssocID="{00E37F3E-5BFC-4576-B790-47B504F7EFA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13129F0-238E-408C-8139-EC84143B2BF2}" type="pres">
      <dgm:prSet presAssocID="{23FEE6B2-8113-45B0-B20A-45A2730935C4}" presName="centerShape" presStyleLbl="node0" presStyleIdx="0" presStyleCnt="1" custScaleX="105815" custLinFactNeighborY="-3035"/>
      <dgm:spPr/>
      <dgm:t>
        <a:bodyPr/>
        <a:lstStyle/>
        <a:p>
          <a:endParaRPr lang="ru-RU"/>
        </a:p>
      </dgm:t>
    </dgm:pt>
    <dgm:pt modelId="{6A9BCE50-FF02-4037-B1DD-A1FB28D6043A}" type="pres">
      <dgm:prSet presAssocID="{E82E3430-C26B-4559-ABBB-17BEA7C43330}" presName="node" presStyleLbl="node1" presStyleIdx="0" presStyleCnt="3" custScaleX="1451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21A890-8BBC-4DEE-B928-7106B3C068C9}" type="pres">
      <dgm:prSet presAssocID="{E82E3430-C26B-4559-ABBB-17BEA7C43330}" presName="dummy" presStyleCnt="0"/>
      <dgm:spPr/>
    </dgm:pt>
    <dgm:pt modelId="{D0EE9637-C14F-4A53-ABAE-BA82E21060A0}" type="pres">
      <dgm:prSet presAssocID="{3838CCDB-7353-4BE0-918D-9468666729FA}" presName="sibTrans" presStyleLbl="sibTrans2D1" presStyleIdx="0" presStyleCnt="3"/>
      <dgm:spPr/>
      <dgm:t>
        <a:bodyPr/>
        <a:lstStyle/>
        <a:p>
          <a:endParaRPr lang="ru-RU"/>
        </a:p>
      </dgm:t>
    </dgm:pt>
    <dgm:pt modelId="{BAE4E2E7-02F1-4942-AF93-5E39F67E4CBC}" type="pres">
      <dgm:prSet presAssocID="{9ED07D85-E6D4-4A18-930E-EDC1050E9726}" presName="node" presStyleLbl="node1" presStyleIdx="1" presStyleCnt="3" custScaleX="1451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27BC8B-4424-4190-BEE1-3EC74D3934A5}" type="pres">
      <dgm:prSet presAssocID="{9ED07D85-E6D4-4A18-930E-EDC1050E9726}" presName="dummy" presStyleCnt="0"/>
      <dgm:spPr/>
    </dgm:pt>
    <dgm:pt modelId="{F7BE2E3B-83AA-40FC-9480-63B372E0EC25}" type="pres">
      <dgm:prSet presAssocID="{57617B3D-87A2-4F2C-9CFC-535DF0E2C16B}" presName="sibTrans" presStyleLbl="sibTrans2D1" presStyleIdx="1" presStyleCnt="3"/>
      <dgm:spPr/>
      <dgm:t>
        <a:bodyPr/>
        <a:lstStyle/>
        <a:p>
          <a:endParaRPr lang="ru-RU"/>
        </a:p>
      </dgm:t>
    </dgm:pt>
    <dgm:pt modelId="{C21A0EE3-558B-4B98-8C53-B6F9A87A1811}" type="pres">
      <dgm:prSet presAssocID="{35A9D636-4DC7-4218-9F6C-760F07431D43}" presName="node" presStyleLbl="node1" presStyleIdx="2" presStyleCnt="3" custScaleX="1451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1C6E76-89FC-4924-848E-4671001D6FD7}" type="pres">
      <dgm:prSet presAssocID="{35A9D636-4DC7-4218-9F6C-760F07431D43}" presName="dummy" presStyleCnt="0"/>
      <dgm:spPr/>
    </dgm:pt>
    <dgm:pt modelId="{910CA73B-9891-4302-B20A-F9374F3D2EE8}" type="pres">
      <dgm:prSet presAssocID="{C921F91D-DF28-41D0-ACD2-381C41B58FC2}" presName="sibTrans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54B78FE4-8F5D-4E04-B295-1EBCF3131CB5}" srcId="{23FEE6B2-8113-45B0-B20A-45A2730935C4}" destId="{9ED07D85-E6D4-4A18-930E-EDC1050E9726}" srcOrd="1" destOrd="0" parTransId="{A9168841-9D36-4E5D-A8D4-CDD0CB380BBB}" sibTransId="{57617B3D-87A2-4F2C-9CFC-535DF0E2C16B}"/>
    <dgm:cxn modelId="{A95B93D8-80AC-40D9-9CCE-4E5DAD7A4304}" type="presOf" srcId="{3838CCDB-7353-4BE0-918D-9468666729FA}" destId="{D0EE9637-C14F-4A53-ABAE-BA82E21060A0}" srcOrd="0" destOrd="0" presId="urn:microsoft.com/office/officeart/2005/8/layout/radial6"/>
    <dgm:cxn modelId="{ED7D7180-5139-4094-869C-98703E3C2CDA}" type="presOf" srcId="{35A9D636-4DC7-4218-9F6C-760F07431D43}" destId="{C21A0EE3-558B-4B98-8C53-B6F9A87A1811}" srcOrd="0" destOrd="0" presId="urn:microsoft.com/office/officeart/2005/8/layout/radial6"/>
    <dgm:cxn modelId="{B2989D75-0A90-48C3-AEAC-352FFADA9A13}" type="presOf" srcId="{9ED07D85-E6D4-4A18-930E-EDC1050E9726}" destId="{BAE4E2E7-02F1-4942-AF93-5E39F67E4CBC}" srcOrd="0" destOrd="0" presId="urn:microsoft.com/office/officeart/2005/8/layout/radial6"/>
    <dgm:cxn modelId="{8183EC37-ACB9-457F-9B9B-2FF633BF53E9}" type="presOf" srcId="{57617B3D-87A2-4F2C-9CFC-535DF0E2C16B}" destId="{F7BE2E3B-83AA-40FC-9480-63B372E0EC25}" srcOrd="0" destOrd="0" presId="urn:microsoft.com/office/officeart/2005/8/layout/radial6"/>
    <dgm:cxn modelId="{A93802D0-27A3-4ABF-A577-853B387CC853}" type="presOf" srcId="{00E37F3E-5BFC-4576-B790-47B504F7EFAD}" destId="{FB142DCB-1182-451A-A5D8-F9AF94D53472}" srcOrd="0" destOrd="0" presId="urn:microsoft.com/office/officeart/2005/8/layout/radial6"/>
    <dgm:cxn modelId="{E6A76FD6-4D0D-4434-835F-D57B43158B53}" srcId="{00E37F3E-5BFC-4576-B790-47B504F7EFAD}" destId="{23FEE6B2-8113-45B0-B20A-45A2730935C4}" srcOrd="0" destOrd="0" parTransId="{EA2FC12E-21B3-4A2F-B659-9FC1431A4469}" sibTransId="{42919FD4-833F-4FBA-8BEA-B72B0474532B}"/>
    <dgm:cxn modelId="{0DD6CA42-DAA2-42ED-A7B3-6048CA3AC091}" type="presOf" srcId="{C921F91D-DF28-41D0-ACD2-381C41B58FC2}" destId="{910CA73B-9891-4302-B20A-F9374F3D2EE8}" srcOrd="0" destOrd="0" presId="urn:microsoft.com/office/officeart/2005/8/layout/radial6"/>
    <dgm:cxn modelId="{934B346E-05EF-40B4-A650-A5F640475A72}" srcId="{23FEE6B2-8113-45B0-B20A-45A2730935C4}" destId="{E82E3430-C26B-4559-ABBB-17BEA7C43330}" srcOrd="0" destOrd="0" parTransId="{FB38978B-1823-4E89-A84E-CCDFDA29A851}" sibTransId="{3838CCDB-7353-4BE0-918D-9468666729FA}"/>
    <dgm:cxn modelId="{87396665-02FE-4988-A11D-9A796001FCD3}" type="presOf" srcId="{23FEE6B2-8113-45B0-B20A-45A2730935C4}" destId="{C13129F0-238E-408C-8139-EC84143B2BF2}" srcOrd="0" destOrd="0" presId="urn:microsoft.com/office/officeart/2005/8/layout/radial6"/>
    <dgm:cxn modelId="{67685AEC-FBF7-477C-96A2-12DEBAD6552D}" srcId="{23FEE6B2-8113-45B0-B20A-45A2730935C4}" destId="{35A9D636-4DC7-4218-9F6C-760F07431D43}" srcOrd="2" destOrd="0" parTransId="{172CC53D-830A-4797-9273-43D45A721E4B}" sibTransId="{C921F91D-DF28-41D0-ACD2-381C41B58FC2}"/>
    <dgm:cxn modelId="{0FE80A72-C560-4063-94C4-81802D829F49}" type="presOf" srcId="{E82E3430-C26B-4559-ABBB-17BEA7C43330}" destId="{6A9BCE50-FF02-4037-B1DD-A1FB28D6043A}" srcOrd="0" destOrd="0" presId="urn:microsoft.com/office/officeart/2005/8/layout/radial6"/>
    <dgm:cxn modelId="{BF5CEA13-BF7F-4CF5-BB0E-DC0481B295F5}" type="presParOf" srcId="{FB142DCB-1182-451A-A5D8-F9AF94D53472}" destId="{C13129F0-238E-408C-8139-EC84143B2BF2}" srcOrd="0" destOrd="0" presId="urn:microsoft.com/office/officeart/2005/8/layout/radial6"/>
    <dgm:cxn modelId="{B4E61FCF-FFA9-4D86-A5BA-816A77824F76}" type="presParOf" srcId="{FB142DCB-1182-451A-A5D8-F9AF94D53472}" destId="{6A9BCE50-FF02-4037-B1DD-A1FB28D6043A}" srcOrd="1" destOrd="0" presId="urn:microsoft.com/office/officeart/2005/8/layout/radial6"/>
    <dgm:cxn modelId="{C6134096-6197-4670-A535-A2DF3CD1EF95}" type="presParOf" srcId="{FB142DCB-1182-451A-A5D8-F9AF94D53472}" destId="{1121A890-8BBC-4DEE-B928-7106B3C068C9}" srcOrd="2" destOrd="0" presId="urn:microsoft.com/office/officeart/2005/8/layout/radial6"/>
    <dgm:cxn modelId="{D2008EE3-62CC-4665-BE25-20C1CAF61B54}" type="presParOf" srcId="{FB142DCB-1182-451A-A5D8-F9AF94D53472}" destId="{D0EE9637-C14F-4A53-ABAE-BA82E21060A0}" srcOrd="3" destOrd="0" presId="urn:microsoft.com/office/officeart/2005/8/layout/radial6"/>
    <dgm:cxn modelId="{C7955359-E602-4C00-85D5-34BE5BF4F828}" type="presParOf" srcId="{FB142DCB-1182-451A-A5D8-F9AF94D53472}" destId="{BAE4E2E7-02F1-4942-AF93-5E39F67E4CBC}" srcOrd="4" destOrd="0" presId="urn:microsoft.com/office/officeart/2005/8/layout/radial6"/>
    <dgm:cxn modelId="{3E7EDB9F-731D-4AF9-BF8E-1E0C67DB6419}" type="presParOf" srcId="{FB142DCB-1182-451A-A5D8-F9AF94D53472}" destId="{2727BC8B-4424-4190-BEE1-3EC74D3934A5}" srcOrd="5" destOrd="0" presId="urn:microsoft.com/office/officeart/2005/8/layout/radial6"/>
    <dgm:cxn modelId="{BEFBDE0D-1617-427E-8169-E287845D385C}" type="presParOf" srcId="{FB142DCB-1182-451A-A5D8-F9AF94D53472}" destId="{F7BE2E3B-83AA-40FC-9480-63B372E0EC25}" srcOrd="6" destOrd="0" presId="urn:microsoft.com/office/officeart/2005/8/layout/radial6"/>
    <dgm:cxn modelId="{B604749E-207F-404A-B090-77DCF297ED28}" type="presParOf" srcId="{FB142DCB-1182-451A-A5D8-F9AF94D53472}" destId="{C21A0EE3-558B-4B98-8C53-B6F9A87A1811}" srcOrd="7" destOrd="0" presId="urn:microsoft.com/office/officeart/2005/8/layout/radial6"/>
    <dgm:cxn modelId="{4BF91FF9-2843-479A-B932-1A88976D17F3}" type="presParOf" srcId="{FB142DCB-1182-451A-A5D8-F9AF94D53472}" destId="{181C6E76-89FC-4924-848E-4671001D6FD7}" srcOrd="8" destOrd="0" presId="urn:microsoft.com/office/officeart/2005/8/layout/radial6"/>
    <dgm:cxn modelId="{A14D04CA-ADC3-473E-B75B-C9D28BB3377F}" type="presParOf" srcId="{FB142DCB-1182-451A-A5D8-F9AF94D53472}" destId="{910CA73B-9891-4302-B20A-F9374F3D2EE8}" srcOrd="9" destOrd="0" presId="urn:microsoft.com/office/officeart/2005/8/layout/radial6"/>
  </dgm:cxnLst>
  <dgm:bg>
    <a:solidFill>
      <a:schemeClr val="bg1">
        <a:lumMod val="95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CB111B4-2CDF-468F-98A8-495D4D52E1A3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4542BA5-DF70-4F61-81A3-5173426577CE}">
      <dgm:prSet phldrT="[Текст]" custT="1"/>
      <dgm:spPr>
        <a:solidFill>
          <a:schemeClr val="bg2">
            <a:lumMod val="90000"/>
          </a:schemeClr>
        </a:solidFill>
        <a:ln w="9525">
          <a:solidFill>
            <a:srgbClr val="7030A0"/>
          </a:solidFill>
        </a:ln>
      </dgm:spPr>
      <dgm:t>
        <a:bodyPr/>
        <a:lstStyle/>
        <a:p>
          <a:r>
            <a:rPr lang="en-US" sz="1400" b="1" dirty="0" smtClean="0">
              <a:solidFill>
                <a:schemeClr val="tx2">
                  <a:lumMod val="50000"/>
                </a:schemeClr>
              </a:solidFill>
              <a:latin typeface="Bookman Old Style" pitchFamily="18" charset="0"/>
            </a:rPr>
            <a:t>VII. </a:t>
          </a:r>
          <a:r>
            <a:rPr lang="ru-RU" sz="1400" b="1" dirty="0" smtClean="0">
              <a:solidFill>
                <a:schemeClr val="tx2">
                  <a:lumMod val="50000"/>
                </a:schemeClr>
              </a:solidFill>
              <a:latin typeface="Bookman Old Style" pitchFamily="18" charset="0"/>
            </a:rPr>
            <a:t>Документационное обеспечение прохождения гражданской службы</a:t>
          </a:r>
          <a:endParaRPr lang="ru-RU" sz="1400" dirty="0"/>
        </a:p>
      </dgm:t>
    </dgm:pt>
    <dgm:pt modelId="{4F57661E-1E1C-471C-93D2-915FA75A14DE}" type="parTrans" cxnId="{8742DD00-9386-482B-B8FA-D17A36374C88}">
      <dgm:prSet/>
      <dgm:spPr/>
      <dgm:t>
        <a:bodyPr/>
        <a:lstStyle/>
        <a:p>
          <a:endParaRPr lang="ru-RU"/>
        </a:p>
      </dgm:t>
    </dgm:pt>
    <dgm:pt modelId="{54D35A5F-5868-4127-B22A-D64A78048A82}" type="sibTrans" cxnId="{8742DD00-9386-482B-B8FA-D17A36374C88}">
      <dgm:prSet/>
      <dgm:spPr/>
      <dgm:t>
        <a:bodyPr/>
        <a:lstStyle/>
        <a:p>
          <a:endParaRPr lang="ru-RU"/>
        </a:p>
      </dgm:t>
    </dgm:pt>
    <dgm:pt modelId="{7122EA23-4598-4B5C-84D2-7612E1C428A7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Установление испытательного срока</a:t>
          </a:r>
          <a:endParaRPr lang="ru-RU" sz="1400" dirty="0"/>
        </a:p>
      </dgm:t>
    </dgm:pt>
    <dgm:pt modelId="{3B4FD89B-4932-42B9-B628-D09C16775530}" type="parTrans" cxnId="{EA2D766C-58D1-49B2-8AB6-F83DA21E4D20}">
      <dgm:prSet/>
      <dgm:spPr/>
      <dgm:t>
        <a:bodyPr/>
        <a:lstStyle/>
        <a:p>
          <a:endParaRPr lang="ru-RU"/>
        </a:p>
      </dgm:t>
    </dgm:pt>
    <dgm:pt modelId="{226FE0B9-FEBD-4DC8-A193-1271CC828B40}" type="sibTrans" cxnId="{EA2D766C-58D1-49B2-8AB6-F83DA21E4D20}">
      <dgm:prSet/>
      <dgm:spPr/>
      <dgm:t>
        <a:bodyPr/>
        <a:lstStyle/>
        <a:p>
          <a:endParaRPr lang="ru-RU"/>
        </a:p>
      </dgm:t>
    </dgm:pt>
    <dgm:pt modelId="{3F5D2F07-0E8F-48A2-B800-137447B1542E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Предоставление отпуска</a:t>
          </a:r>
          <a:endParaRPr lang="ru-RU" sz="1400" dirty="0"/>
        </a:p>
      </dgm:t>
    </dgm:pt>
    <dgm:pt modelId="{8434981A-0832-4211-B4A9-544C1127BDA1}" type="parTrans" cxnId="{19023865-6E63-4E4C-BFD7-69ECB610B4B1}">
      <dgm:prSet/>
      <dgm:spPr/>
      <dgm:t>
        <a:bodyPr/>
        <a:lstStyle/>
        <a:p>
          <a:endParaRPr lang="ru-RU"/>
        </a:p>
      </dgm:t>
    </dgm:pt>
    <dgm:pt modelId="{92A14589-8AD3-42FF-8E64-E17A808BD08B}" type="sibTrans" cxnId="{19023865-6E63-4E4C-BFD7-69ECB610B4B1}">
      <dgm:prSet/>
      <dgm:spPr/>
      <dgm:t>
        <a:bodyPr/>
        <a:lstStyle/>
        <a:p>
          <a:endParaRPr lang="ru-RU"/>
        </a:p>
      </dgm:t>
    </dgm:pt>
    <dgm:pt modelId="{BBBB8DA1-2A73-40BE-A020-20E04388B531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Оформление перевода на иную должность</a:t>
          </a:r>
          <a:endParaRPr lang="ru-RU" sz="1400" dirty="0"/>
        </a:p>
      </dgm:t>
    </dgm:pt>
    <dgm:pt modelId="{EE28BF64-000F-473F-8275-97F0BDC69611}" type="parTrans" cxnId="{28D3E535-5126-46A5-A881-9E5055E8F3B2}">
      <dgm:prSet/>
      <dgm:spPr/>
      <dgm:t>
        <a:bodyPr/>
        <a:lstStyle/>
        <a:p>
          <a:endParaRPr lang="ru-RU"/>
        </a:p>
      </dgm:t>
    </dgm:pt>
    <dgm:pt modelId="{F3780554-F18D-4DE4-B210-0EDC48095217}" type="sibTrans" cxnId="{28D3E535-5126-46A5-A881-9E5055E8F3B2}">
      <dgm:prSet/>
      <dgm:spPr/>
      <dgm:t>
        <a:bodyPr/>
        <a:lstStyle/>
        <a:p>
          <a:endParaRPr lang="ru-RU"/>
        </a:p>
      </dgm:t>
    </dgm:pt>
    <dgm:pt modelId="{C467401A-FC59-4091-9841-FE992317AC50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Направление в служебные командировки</a:t>
          </a:r>
          <a:endParaRPr lang="ru-RU" sz="1400" dirty="0"/>
        </a:p>
      </dgm:t>
    </dgm:pt>
    <dgm:pt modelId="{3647CDFF-89D0-4BED-8C1B-F04C50C016BA}" type="parTrans" cxnId="{EBB03890-200C-40E3-B8AC-0D537C1F7F89}">
      <dgm:prSet/>
      <dgm:spPr/>
      <dgm:t>
        <a:bodyPr/>
        <a:lstStyle/>
        <a:p>
          <a:endParaRPr lang="ru-RU"/>
        </a:p>
      </dgm:t>
    </dgm:pt>
    <dgm:pt modelId="{7319FB47-06AE-483E-93E9-86C1A89D4BC1}" type="sibTrans" cxnId="{EBB03890-200C-40E3-B8AC-0D537C1F7F89}">
      <dgm:prSet/>
      <dgm:spPr>
        <a:ln w="6350"/>
      </dgm:spPr>
      <dgm:t>
        <a:bodyPr/>
        <a:lstStyle/>
        <a:p>
          <a:endParaRPr lang="ru-RU"/>
        </a:p>
      </dgm:t>
    </dgm:pt>
    <dgm:pt modelId="{1BC69894-EFB3-4080-B6C4-CC1122698E0B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Выслуга лет на государственной гражданской службе</a:t>
          </a:r>
          <a:endParaRPr lang="ru-RU" sz="1400" dirty="0"/>
        </a:p>
      </dgm:t>
    </dgm:pt>
    <dgm:pt modelId="{52FD8503-ADA0-4561-ABFF-EC95E6145B42}" type="parTrans" cxnId="{040E7169-722E-4A1B-83A0-90DD67145C2D}">
      <dgm:prSet/>
      <dgm:spPr/>
      <dgm:t>
        <a:bodyPr/>
        <a:lstStyle/>
        <a:p>
          <a:endParaRPr lang="ru-RU"/>
        </a:p>
      </dgm:t>
    </dgm:pt>
    <dgm:pt modelId="{02EB65FC-00A3-4498-A9D6-F6247B5CBF85}" type="sibTrans" cxnId="{040E7169-722E-4A1B-83A0-90DD67145C2D}">
      <dgm:prSet/>
      <dgm:spPr/>
      <dgm:t>
        <a:bodyPr/>
        <a:lstStyle/>
        <a:p>
          <a:endParaRPr lang="ru-RU"/>
        </a:p>
      </dgm:t>
    </dgm:pt>
    <dgm:pt modelId="{1BA398D3-5198-4D5F-A146-627EB910ADB9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Присвоение классного чина</a:t>
          </a:r>
          <a:endParaRPr lang="ru-RU" sz="1400" dirty="0"/>
        </a:p>
      </dgm:t>
    </dgm:pt>
    <dgm:pt modelId="{9947DCF5-6EC8-4AE0-BA22-65D2A005E0DF}" type="parTrans" cxnId="{447447EC-D8B3-4C34-B6D0-796E23845299}">
      <dgm:prSet/>
      <dgm:spPr/>
      <dgm:t>
        <a:bodyPr/>
        <a:lstStyle/>
        <a:p>
          <a:endParaRPr lang="ru-RU"/>
        </a:p>
      </dgm:t>
    </dgm:pt>
    <dgm:pt modelId="{4DE90213-FE11-449A-9898-FB4016BD84EF}" type="sibTrans" cxnId="{447447EC-D8B3-4C34-B6D0-796E23845299}">
      <dgm:prSet/>
      <dgm:spPr/>
      <dgm:t>
        <a:bodyPr/>
        <a:lstStyle/>
        <a:p>
          <a:endParaRPr lang="ru-RU"/>
        </a:p>
      </dgm:t>
    </dgm:pt>
    <dgm:pt modelId="{093D9C7C-8BAE-45ED-BFD5-746533C5A874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Проведение аттестации гражданских служащих</a:t>
          </a:r>
          <a:endParaRPr lang="ru-RU" sz="1400" dirty="0"/>
        </a:p>
      </dgm:t>
    </dgm:pt>
    <dgm:pt modelId="{3E17E3DB-D9D5-4B9F-B6C5-07F4DE148AD7}" type="parTrans" cxnId="{FF4B4E2B-4658-4A04-A421-052B871ED394}">
      <dgm:prSet/>
      <dgm:spPr/>
      <dgm:t>
        <a:bodyPr/>
        <a:lstStyle/>
        <a:p>
          <a:endParaRPr lang="ru-RU"/>
        </a:p>
      </dgm:t>
    </dgm:pt>
    <dgm:pt modelId="{BC6C028C-CC3B-46A1-BDF1-969E08B2A46D}" type="sibTrans" cxnId="{FF4B4E2B-4658-4A04-A421-052B871ED394}">
      <dgm:prSet/>
      <dgm:spPr/>
      <dgm:t>
        <a:bodyPr/>
        <a:lstStyle/>
        <a:p>
          <a:endParaRPr lang="ru-RU"/>
        </a:p>
      </dgm:t>
    </dgm:pt>
    <dgm:pt modelId="{87AC6002-BAA4-4CAD-8B89-973A6FB80300}" type="pres">
      <dgm:prSet presAssocID="{8CB111B4-2CDF-468F-98A8-495D4D52E1A3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DEF81B5-4D16-42E2-987B-E1CC0D38D6E0}" type="pres">
      <dgm:prSet presAssocID="{74542BA5-DF70-4F61-81A3-5173426577CE}" presName="singleCycle" presStyleCnt="0"/>
      <dgm:spPr/>
    </dgm:pt>
    <dgm:pt modelId="{85477C6B-327D-4EA9-BB7F-64DFD044481F}" type="pres">
      <dgm:prSet presAssocID="{74542BA5-DF70-4F61-81A3-5173426577CE}" presName="singleCenter" presStyleLbl="node1" presStyleIdx="0" presStyleCnt="8" custScaleX="130657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E08827F5-7362-4F8E-9110-1738223F2C82}" type="pres">
      <dgm:prSet presAssocID="{3B4FD89B-4932-42B9-B628-D09C16775530}" presName="Name56" presStyleLbl="parChTrans1D2" presStyleIdx="0" presStyleCnt="7"/>
      <dgm:spPr/>
      <dgm:t>
        <a:bodyPr/>
        <a:lstStyle/>
        <a:p>
          <a:endParaRPr lang="ru-RU"/>
        </a:p>
      </dgm:t>
    </dgm:pt>
    <dgm:pt modelId="{4545DE60-87B3-4835-933D-A2E5101056DC}" type="pres">
      <dgm:prSet presAssocID="{7122EA23-4598-4B5C-84D2-7612E1C428A7}" presName="text0" presStyleLbl="node1" presStyleIdx="1" presStyleCnt="8" custScaleX="1464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A98DD3-9E8F-4239-8A05-535B3452FE07}" type="pres">
      <dgm:prSet presAssocID="{52FD8503-ADA0-4561-ABFF-EC95E6145B42}" presName="Name56" presStyleLbl="parChTrans1D2" presStyleIdx="1" presStyleCnt="7"/>
      <dgm:spPr/>
      <dgm:t>
        <a:bodyPr/>
        <a:lstStyle/>
        <a:p>
          <a:endParaRPr lang="ru-RU"/>
        </a:p>
      </dgm:t>
    </dgm:pt>
    <dgm:pt modelId="{D4AD38FB-7E9B-4872-BA13-2AE0A3DB2F46}" type="pres">
      <dgm:prSet presAssocID="{1BC69894-EFB3-4080-B6C4-CC1122698E0B}" presName="text0" presStyleLbl="node1" presStyleIdx="2" presStyleCnt="8" custScaleX="1453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C903CC-815F-4493-BB5F-0456CD825350}" type="pres">
      <dgm:prSet presAssocID="{9947DCF5-6EC8-4AE0-BA22-65D2A005E0DF}" presName="Name56" presStyleLbl="parChTrans1D2" presStyleIdx="2" presStyleCnt="7"/>
      <dgm:spPr/>
      <dgm:t>
        <a:bodyPr/>
        <a:lstStyle/>
        <a:p>
          <a:endParaRPr lang="ru-RU"/>
        </a:p>
      </dgm:t>
    </dgm:pt>
    <dgm:pt modelId="{CAF3BAD3-1281-4576-810C-EC31FB2EC875}" type="pres">
      <dgm:prSet presAssocID="{1BA398D3-5198-4D5F-A146-627EB910ADB9}" presName="text0" presStyleLbl="node1" presStyleIdx="3" presStyleCnt="8" custScaleX="1453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BB2C5E-F82B-4C87-B94A-41C6D84D18FB}" type="pres">
      <dgm:prSet presAssocID="{3E17E3DB-D9D5-4B9F-B6C5-07F4DE148AD7}" presName="Name56" presStyleLbl="parChTrans1D2" presStyleIdx="3" presStyleCnt="7"/>
      <dgm:spPr/>
      <dgm:t>
        <a:bodyPr/>
        <a:lstStyle/>
        <a:p>
          <a:endParaRPr lang="ru-RU"/>
        </a:p>
      </dgm:t>
    </dgm:pt>
    <dgm:pt modelId="{7E391254-7EFA-4BCC-8714-B54154766F4C}" type="pres">
      <dgm:prSet presAssocID="{093D9C7C-8BAE-45ED-BFD5-746533C5A874}" presName="text0" presStyleLbl="node1" presStyleIdx="4" presStyleCnt="8" custScaleX="1453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5A16E2-8E77-4E64-A6CC-851B90F29FF2}" type="pres">
      <dgm:prSet presAssocID="{8434981A-0832-4211-B4A9-544C1127BDA1}" presName="Name56" presStyleLbl="parChTrans1D2" presStyleIdx="4" presStyleCnt="7"/>
      <dgm:spPr/>
      <dgm:t>
        <a:bodyPr/>
        <a:lstStyle/>
        <a:p>
          <a:endParaRPr lang="ru-RU"/>
        </a:p>
      </dgm:t>
    </dgm:pt>
    <dgm:pt modelId="{CE8D35B1-C0DF-405A-AA8A-8DEF10B77318}" type="pres">
      <dgm:prSet presAssocID="{3F5D2F07-0E8F-48A2-B800-137447B1542E}" presName="text0" presStyleLbl="node1" presStyleIdx="5" presStyleCnt="8" custScaleX="1453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520751-8397-4260-994A-94F09CA2DE4F}" type="pres">
      <dgm:prSet presAssocID="{EE28BF64-000F-473F-8275-97F0BDC69611}" presName="Name56" presStyleLbl="parChTrans1D2" presStyleIdx="5" presStyleCnt="7"/>
      <dgm:spPr/>
      <dgm:t>
        <a:bodyPr/>
        <a:lstStyle/>
        <a:p>
          <a:endParaRPr lang="ru-RU"/>
        </a:p>
      </dgm:t>
    </dgm:pt>
    <dgm:pt modelId="{A2B03C20-7DC3-480E-8EB6-2E8CC0DAA583}" type="pres">
      <dgm:prSet presAssocID="{BBBB8DA1-2A73-40BE-A020-20E04388B531}" presName="text0" presStyleLbl="node1" presStyleIdx="6" presStyleCnt="8" custScaleX="1453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6BEEA4-BB00-45E1-A70A-EB868497EF48}" type="pres">
      <dgm:prSet presAssocID="{3647CDFF-89D0-4BED-8C1B-F04C50C016BA}" presName="Name56" presStyleLbl="parChTrans1D2" presStyleIdx="6" presStyleCnt="7"/>
      <dgm:spPr/>
      <dgm:t>
        <a:bodyPr/>
        <a:lstStyle/>
        <a:p>
          <a:endParaRPr lang="ru-RU"/>
        </a:p>
      </dgm:t>
    </dgm:pt>
    <dgm:pt modelId="{BB3A67B8-2A1D-4501-8BD4-8DEA3F2D50A7}" type="pres">
      <dgm:prSet presAssocID="{C467401A-FC59-4091-9841-FE992317AC50}" presName="text0" presStyleLbl="node1" presStyleIdx="7" presStyleCnt="8" custScaleX="1453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23A7646-8E5B-496F-BEA5-158606EA9161}" type="presOf" srcId="{BBBB8DA1-2A73-40BE-A020-20E04388B531}" destId="{A2B03C20-7DC3-480E-8EB6-2E8CC0DAA583}" srcOrd="0" destOrd="0" presId="urn:microsoft.com/office/officeart/2008/layout/RadialCluster"/>
    <dgm:cxn modelId="{A0CF04AB-E38C-4B05-AA57-85410638C90E}" type="presOf" srcId="{8434981A-0832-4211-B4A9-544C1127BDA1}" destId="{EC5A16E2-8E77-4E64-A6CC-851B90F29FF2}" srcOrd="0" destOrd="0" presId="urn:microsoft.com/office/officeart/2008/layout/RadialCluster"/>
    <dgm:cxn modelId="{EA2D766C-58D1-49B2-8AB6-F83DA21E4D20}" srcId="{74542BA5-DF70-4F61-81A3-5173426577CE}" destId="{7122EA23-4598-4B5C-84D2-7612E1C428A7}" srcOrd="0" destOrd="0" parTransId="{3B4FD89B-4932-42B9-B628-D09C16775530}" sibTransId="{226FE0B9-FEBD-4DC8-A193-1271CC828B40}"/>
    <dgm:cxn modelId="{040E7169-722E-4A1B-83A0-90DD67145C2D}" srcId="{74542BA5-DF70-4F61-81A3-5173426577CE}" destId="{1BC69894-EFB3-4080-B6C4-CC1122698E0B}" srcOrd="1" destOrd="0" parTransId="{52FD8503-ADA0-4561-ABFF-EC95E6145B42}" sibTransId="{02EB65FC-00A3-4498-A9D6-F6247B5CBF85}"/>
    <dgm:cxn modelId="{9B3C8AA0-4903-49B6-81CB-BA1CBD057DAC}" type="presOf" srcId="{7122EA23-4598-4B5C-84D2-7612E1C428A7}" destId="{4545DE60-87B3-4835-933D-A2E5101056DC}" srcOrd="0" destOrd="0" presId="urn:microsoft.com/office/officeart/2008/layout/RadialCluster"/>
    <dgm:cxn modelId="{59596871-6B9E-43F7-A4C2-FBDDA82D51A2}" type="presOf" srcId="{C467401A-FC59-4091-9841-FE992317AC50}" destId="{BB3A67B8-2A1D-4501-8BD4-8DEA3F2D50A7}" srcOrd="0" destOrd="0" presId="urn:microsoft.com/office/officeart/2008/layout/RadialCluster"/>
    <dgm:cxn modelId="{2AB569AB-A7BA-4BA7-8FA9-F18EEA0DA0A6}" type="presOf" srcId="{74542BA5-DF70-4F61-81A3-5173426577CE}" destId="{85477C6B-327D-4EA9-BB7F-64DFD044481F}" srcOrd="0" destOrd="0" presId="urn:microsoft.com/office/officeart/2008/layout/RadialCluster"/>
    <dgm:cxn modelId="{447447EC-D8B3-4C34-B6D0-796E23845299}" srcId="{74542BA5-DF70-4F61-81A3-5173426577CE}" destId="{1BA398D3-5198-4D5F-A146-627EB910ADB9}" srcOrd="2" destOrd="0" parTransId="{9947DCF5-6EC8-4AE0-BA22-65D2A005E0DF}" sibTransId="{4DE90213-FE11-449A-9898-FB4016BD84EF}"/>
    <dgm:cxn modelId="{28D3E535-5126-46A5-A881-9E5055E8F3B2}" srcId="{74542BA5-DF70-4F61-81A3-5173426577CE}" destId="{BBBB8DA1-2A73-40BE-A020-20E04388B531}" srcOrd="5" destOrd="0" parTransId="{EE28BF64-000F-473F-8275-97F0BDC69611}" sibTransId="{F3780554-F18D-4DE4-B210-0EDC48095217}"/>
    <dgm:cxn modelId="{B0F6FD0E-F05A-41E1-81D2-E8AE65ADA32B}" type="presOf" srcId="{8CB111B4-2CDF-468F-98A8-495D4D52E1A3}" destId="{87AC6002-BAA4-4CAD-8B89-973A6FB80300}" srcOrd="0" destOrd="0" presId="urn:microsoft.com/office/officeart/2008/layout/RadialCluster"/>
    <dgm:cxn modelId="{8742DD00-9386-482B-B8FA-D17A36374C88}" srcId="{8CB111B4-2CDF-468F-98A8-495D4D52E1A3}" destId="{74542BA5-DF70-4F61-81A3-5173426577CE}" srcOrd="0" destOrd="0" parTransId="{4F57661E-1E1C-471C-93D2-915FA75A14DE}" sibTransId="{54D35A5F-5868-4127-B22A-D64A78048A82}"/>
    <dgm:cxn modelId="{E21BB730-C6D4-4180-833B-5286D95AD131}" type="presOf" srcId="{3F5D2F07-0E8F-48A2-B800-137447B1542E}" destId="{CE8D35B1-C0DF-405A-AA8A-8DEF10B77318}" srcOrd="0" destOrd="0" presId="urn:microsoft.com/office/officeart/2008/layout/RadialCluster"/>
    <dgm:cxn modelId="{BE573746-D8BE-45E9-BB2F-C1D146A208EF}" type="presOf" srcId="{093D9C7C-8BAE-45ED-BFD5-746533C5A874}" destId="{7E391254-7EFA-4BCC-8714-B54154766F4C}" srcOrd="0" destOrd="0" presId="urn:microsoft.com/office/officeart/2008/layout/RadialCluster"/>
    <dgm:cxn modelId="{19023865-6E63-4E4C-BFD7-69ECB610B4B1}" srcId="{74542BA5-DF70-4F61-81A3-5173426577CE}" destId="{3F5D2F07-0E8F-48A2-B800-137447B1542E}" srcOrd="4" destOrd="0" parTransId="{8434981A-0832-4211-B4A9-544C1127BDA1}" sibTransId="{92A14589-8AD3-42FF-8E64-E17A808BD08B}"/>
    <dgm:cxn modelId="{4339E24E-7E83-419C-B023-90E1054B6543}" type="presOf" srcId="{52FD8503-ADA0-4561-ABFF-EC95E6145B42}" destId="{4FA98DD3-9E8F-4239-8A05-535B3452FE07}" srcOrd="0" destOrd="0" presId="urn:microsoft.com/office/officeart/2008/layout/RadialCluster"/>
    <dgm:cxn modelId="{53369116-6187-4AA9-8EF0-D0E369393860}" type="presOf" srcId="{EE28BF64-000F-473F-8275-97F0BDC69611}" destId="{AB520751-8397-4260-994A-94F09CA2DE4F}" srcOrd="0" destOrd="0" presId="urn:microsoft.com/office/officeart/2008/layout/RadialCluster"/>
    <dgm:cxn modelId="{ADDD3022-7F8D-4D26-80CA-D6CF2EC990B4}" type="presOf" srcId="{3E17E3DB-D9D5-4B9F-B6C5-07F4DE148AD7}" destId="{FFBB2C5E-F82B-4C87-B94A-41C6D84D18FB}" srcOrd="0" destOrd="0" presId="urn:microsoft.com/office/officeart/2008/layout/RadialCluster"/>
    <dgm:cxn modelId="{2CAA8096-89C1-4B95-8A52-BFA76F42C70D}" type="presOf" srcId="{3647CDFF-89D0-4BED-8C1B-F04C50C016BA}" destId="{416BEEA4-BB00-45E1-A70A-EB868497EF48}" srcOrd="0" destOrd="0" presId="urn:microsoft.com/office/officeart/2008/layout/RadialCluster"/>
    <dgm:cxn modelId="{FF4B4E2B-4658-4A04-A421-052B871ED394}" srcId="{74542BA5-DF70-4F61-81A3-5173426577CE}" destId="{093D9C7C-8BAE-45ED-BFD5-746533C5A874}" srcOrd="3" destOrd="0" parTransId="{3E17E3DB-D9D5-4B9F-B6C5-07F4DE148AD7}" sibTransId="{BC6C028C-CC3B-46A1-BDF1-969E08B2A46D}"/>
    <dgm:cxn modelId="{EADEB772-7CDC-4CDC-B547-C7F2EA547E48}" type="presOf" srcId="{9947DCF5-6EC8-4AE0-BA22-65D2A005E0DF}" destId="{27C903CC-815F-4493-BB5F-0456CD825350}" srcOrd="0" destOrd="0" presId="urn:microsoft.com/office/officeart/2008/layout/RadialCluster"/>
    <dgm:cxn modelId="{7161CB0E-255D-42D5-9EF4-0F7B92F57743}" type="presOf" srcId="{1BA398D3-5198-4D5F-A146-627EB910ADB9}" destId="{CAF3BAD3-1281-4576-810C-EC31FB2EC875}" srcOrd="0" destOrd="0" presId="urn:microsoft.com/office/officeart/2008/layout/RadialCluster"/>
    <dgm:cxn modelId="{EBB03890-200C-40E3-B8AC-0D537C1F7F89}" srcId="{74542BA5-DF70-4F61-81A3-5173426577CE}" destId="{C467401A-FC59-4091-9841-FE992317AC50}" srcOrd="6" destOrd="0" parTransId="{3647CDFF-89D0-4BED-8C1B-F04C50C016BA}" sibTransId="{7319FB47-06AE-483E-93E9-86C1A89D4BC1}"/>
    <dgm:cxn modelId="{64925D9E-34DF-4E5E-B072-2FD456C05214}" type="presOf" srcId="{3B4FD89B-4932-42B9-B628-D09C16775530}" destId="{E08827F5-7362-4F8E-9110-1738223F2C82}" srcOrd="0" destOrd="0" presId="urn:microsoft.com/office/officeart/2008/layout/RadialCluster"/>
    <dgm:cxn modelId="{D09E7159-5D2D-40A6-9B83-5F2434318676}" type="presOf" srcId="{1BC69894-EFB3-4080-B6C4-CC1122698E0B}" destId="{D4AD38FB-7E9B-4872-BA13-2AE0A3DB2F46}" srcOrd="0" destOrd="0" presId="urn:microsoft.com/office/officeart/2008/layout/RadialCluster"/>
    <dgm:cxn modelId="{C0BFC566-FB38-4999-9411-811FCE0F172D}" type="presParOf" srcId="{87AC6002-BAA4-4CAD-8B89-973A6FB80300}" destId="{2DEF81B5-4D16-42E2-987B-E1CC0D38D6E0}" srcOrd="0" destOrd="0" presId="urn:microsoft.com/office/officeart/2008/layout/RadialCluster"/>
    <dgm:cxn modelId="{E1FF8A62-EAAD-47F4-8E20-75CB91CDE6AE}" type="presParOf" srcId="{2DEF81B5-4D16-42E2-987B-E1CC0D38D6E0}" destId="{85477C6B-327D-4EA9-BB7F-64DFD044481F}" srcOrd="0" destOrd="0" presId="urn:microsoft.com/office/officeart/2008/layout/RadialCluster"/>
    <dgm:cxn modelId="{BBC64E5F-50F2-4406-8526-FD4A11C03C2A}" type="presParOf" srcId="{2DEF81B5-4D16-42E2-987B-E1CC0D38D6E0}" destId="{E08827F5-7362-4F8E-9110-1738223F2C82}" srcOrd="1" destOrd="0" presId="urn:microsoft.com/office/officeart/2008/layout/RadialCluster"/>
    <dgm:cxn modelId="{9BCF6D3F-EEC5-4BD1-AA39-22F1A88AE62F}" type="presParOf" srcId="{2DEF81B5-4D16-42E2-987B-E1CC0D38D6E0}" destId="{4545DE60-87B3-4835-933D-A2E5101056DC}" srcOrd="2" destOrd="0" presId="urn:microsoft.com/office/officeart/2008/layout/RadialCluster"/>
    <dgm:cxn modelId="{BE9DCF4C-A9BB-4BF8-8B91-5D22F85EDD64}" type="presParOf" srcId="{2DEF81B5-4D16-42E2-987B-E1CC0D38D6E0}" destId="{4FA98DD3-9E8F-4239-8A05-535B3452FE07}" srcOrd="3" destOrd="0" presId="urn:microsoft.com/office/officeart/2008/layout/RadialCluster"/>
    <dgm:cxn modelId="{5DE26DA0-524D-468E-8CD3-92FA6876DC21}" type="presParOf" srcId="{2DEF81B5-4D16-42E2-987B-E1CC0D38D6E0}" destId="{D4AD38FB-7E9B-4872-BA13-2AE0A3DB2F46}" srcOrd="4" destOrd="0" presId="urn:microsoft.com/office/officeart/2008/layout/RadialCluster"/>
    <dgm:cxn modelId="{2C28BF00-4A79-4EEA-95C4-10E24D1CBF01}" type="presParOf" srcId="{2DEF81B5-4D16-42E2-987B-E1CC0D38D6E0}" destId="{27C903CC-815F-4493-BB5F-0456CD825350}" srcOrd="5" destOrd="0" presId="urn:microsoft.com/office/officeart/2008/layout/RadialCluster"/>
    <dgm:cxn modelId="{CBDEA53A-0D43-43B8-9494-D49B262FAD00}" type="presParOf" srcId="{2DEF81B5-4D16-42E2-987B-E1CC0D38D6E0}" destId="{CAF3BAD3-1281-4576-810C-EC31FB2EC875}" srcOrd="6" destOrd="0" presId="urn:microsoft.com/office/officeart/2008/layout/RadialCluster"/>
    <dgm:cxn modelId="{A091F352-6275-4337-B337-896B00A0C6A3}" type="presParOf" srcId="{2DEF81B5-4D16-42E2-987B-E1CC0D38D6E0}" destId="{FFBB2C5E-F82B-4C87-B94A-41C6D84D18FB}" srcOrd="7" destOrd="0" presId="urn:microsoft.com/office/officeart/2008/layout/RadialCluster"/>
    <dgm:cxn modelId="{E229A51C-5237-4DF7-BD49-1F5CB0B210B2}" type="presParOf" srcId="{2DEF81B5-4D16-42E2-987B-E1CC0D38D6E0}" destId="{7E391254-7EFA-4BCC-8714-B54154766F4C}" srcOrd="8" destOrd="0" presId="urn:microsoft.com/office/officeart/2008/layout/RadialCluster"/>
    <dgm:cxn modelId="{25C5BAF5-0458-4B6B-B953-6457D61E0E44}" type="presParOf" srcId="{2DEF81B5-4D16-42E2-987B-E1CC0D38D6E0}" destId="{EC5A16E2-8E77-4E64-A6CC-851B90F29FF2}" srcOrd="9" destOrd="0" presId="urn:microsoft.com/office/officeart/2008/layout/RadialCluster"/>
    <dgm:cxn modelId="{DC5E2C1D-41EB-44F7-B70E-9EB0B7F60970}" type="presParOf" srcId="{2DEF81B5-4D16-42E2-987B-E1CC0D38D6E0}" destId="{CE8D35B1-C0DF-405A-AA8A-8DEF10B77318}" srcOrd="10" destOrd="0" presId="urn:microsoft.com/office/officeart/2008/layout/RadialCluster"/>
    <dgm:cxn modelId="{EFA08825-2B10-427B-ACB3-F8F283D4379C}" type="presParOf" srcId="{2DEF81B5-4D16-42E2-987B-E1CC0D38D6E0}" destId="{AB520751-8397-4260-994A-94F09CA2DE4F}" srcOrd="11" destOrd="0" presId="urn:microsoft.com/office/officeart/2008/layout/RadialCluster"/>
    <dgm:cxn modelId="{FD817DB3-6D6C-4773-8513-EAD0EECA5713}" type="presParOf" srcId="{2DEF81B5-4D16-42E2-987B-E1CC0D38D6E0}" destId="{A2B03C20-7DC3-480E-8EB6-2E8CC0DAA583}" srcOrd="12" destOrd="0" presId="urn:microsoft.com/office/officeart/2008/layout/RadialCluster"/>
    <dgm:cxn modelId="{8A3FFE41-89CA-43D5-B3F1-73C4F4EED8E9}" type="presParOf" srcId="{2DEF81B5-4D16-42E2-987B-E1CC0D38D6E0}" destId="{416BEEA4-BB00-45E1-A70A-EB868497EF48}" srcOrd="13" destOrd="0" presId="urn:microsoft.com/office/officeart/2008/layout/RadialCluster"/>
    <dgm:cxn modelId="{F159055F-8FDC-42B4-AD9A-E8832015E963}" type="presParOf" srcId="{2DEF81B5-4D16-42E2-987B-E1CC0D38D6E0}" destId="{BB3A67B8-2A1D-4501-8BD4-8DEA3F2D50A7}" srcOrd="1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82D19C8-82E1-4F3D-B7A9-C717679A879F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8E514A2-D1AE-45C8-A39B-66871C3C33AE}">
      <dgm:prSet phldrT="[Текст]" custT="1"/>
      <dgm:spPr>
        <a:solidFill>
          <a:schemeClr val="bg2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800" dirty="0" smtClean="0">
              <a:solidFill>
                <a:schemeClr val="tx1"/>
              </a:solidFill>
            </a:rPr>
            <a:t>Х. Упорядочение </a:t>
          </a:r>
          <a:endParaRPr lang="en-US" sz="2800" dirty="0" smtClean="0">
            <a:solidFill>
              <a:schemeClr val="tx1"/>
            </a:solidFill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800" dirty="0" smtClean="0">
              <a:solidFill>
                <a:schemeClr val="tx1"/>
              </a:solidFill>
            </a:rPr>
            <a:t>и обеспечение сохранности</a:t>
          </a:r>
          <a:r>
            <a:rPr lang="en-US" sz="2800" dirty="0" smtClean="0">
              <a:solidFill>
                <a:schemeClr val="tx1"/>
              </a:solidFill>
            </a:rPr>
            <a:t>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800" dirty="0" smtClean="0">
              <a:solidFill>
                <a:schemeClr val="tx1"/>
              </a:solidFill>
            </a:rPr>
            <a:t>кадровых документов</a:t>
          </a:r>
          <a:r>
            <a:rPr lang="en-US" sz="2800" dirty="0" smtClean="0">
              <a:solidFill>
                <a:schemeClr val="tx1"/>
              </a:solidFill>
            </a:rPr>
            <a:t> </a:t>
          </a:r>
          <a:endParaRPr lang="ru-RU" sz="2800" dirty="0"/>
        </a:p>
      </dgm:t>
    </dgm:pt>
    <dgm:pt modelId="{0E18773D-DEA9-4F6A-BCE8-31E60E891DDD}" type="parTrans" cxnId="{7E99DFEB-1BF4-41FE-A7FB-92E1F225AFB5}">
      <dgm:prSet/>
      <dgm:spPr/>
      <dgm:t>
        <a:bodyPr/>
        <a:lstStyle/>
        <a:p>
          <a:endParaRPr lang="ru-RU"/>
        </a:p>
      </dgm:t>
    </dgm:pt>
    <dgm:pt modelId="{24EFEE54-D07E-4299-AD00-F3862B7EA11F}" type="sibTrans" cxnId="{7E99DFEB-1BF4-41FE-A7FB-92E1F225AFB5}">
      <dgm:prSet/>
      <dgm:spPr/>
      <dgm:t>
        <a:bodyPr/>
        <a:lstStyle/>
        <a:p>
          <a:endParaRPr lang="ru-RU"/>
        </a:p>
      </dgm:t>
    </dgm:pt>
    <dgm:pt modelId="{659493A0-7DED-4015-905F-EC85236F91CF}">
      <dgm:prSet phldrT="[Текст]" custT="1"/>
      <dgm:spPr>
        <a:solidFill>
          <a:schemeClr val="bg1">
            <a:lumMod val="95000"/>
          </a:schemeClr>
        </a:solidFill>
      </dgm:spPr>
      <dgm:t>
        <a:bodyPr/>
        <a:lstStyle/>
        <a:p>
          <a:pPr algn="l"/>
          <a:r>
            <a:rPr lang="en-US" sz="2000" dirty="0" smtClean="0">
              <a:solidFill>
                <a:schemeClr val="tx1"/>
              </a:solidFill>
            </a:rPr>
            <a:t>- </a:t>
          </a:r>
          <a:r>
            <a:rPr lang="ru-RU" sz="2000" dirty="0" smtClean="0">
              <a:solidFill>
                <a:schemeClr val="tx1"/>
              </a:solidFill>
            </a:rPr>
            <a:t>Соблюдение сроков упорядочения КД</a:t>
          </a:r>
          <a:endParaRPr lang="en-US" sz="2000" dirty="0" smtClean="0">
            <a:solidFill>
              <a:schemeClr val="tx1"/>
            </a:solidFill>
          </a:endParaRPr>
        </a:p>
        <a:p>
          <a:pPr algn="l"/>
          <a:endParaRPr lang="ru-RU" sz="2000" dirty="0" smtClean="0">
            <a:solidFill>
              <a:schemeClr val="tx1"/>
            </a:solidFill>
          </a:endParaRPr>
        </a:p>
        <a:p>
          <a:pPr algn="l"/>
          <a:r>
            <a:rPr lang="en-US" sz="2000" dirty="0" smtClean="0">
              <a:solidFill>
                <a:schemeClr val="tx1"/>
              </a:solidFill>
            </a:rPr>
            <a:t>- </a:t>
          </a:r>
          <a:r>
            <a:rPr lang="ru-RU" sz="2000" dirty="0" smtClean="0">
              <a:solidFill>
                <a:schemeClr val="tx1"/>
              </a:solidFill>
            </a:rPr>
            <a:t>Оформление дел </a:t>
          </a:r>
          <a:endParaRPr lang="en-US" sz="2000" dirty="0" smtClean="0">
            <a:solidFill>
              <a:schemeClr val="tx1"/>
            </a:solidFill>
          </a:endParaRPr>
        </a:p>
        <a:p>
          <a:pPr algn="l"/>
          <a:endParaRPr lang="ru-RU" sz="2000" dirty="0" smtClean="0">
            <a:solidFill>
              <a:schemeClr val="tx1"/>
            </a:solidFill>
          </a:endParaRPr>
        </a:p>
        <a:p>
          <a:pPr algn="l"/>
          <a:r>
            <a:rPr lang="en-US" sz="2000" dirty="0" smtClean="0">
              <a:solidFill>
                <a:schemeClr val="tx1"/>
              </a:solidFill>
            </a:rPr>
            <a:t>- </a:t>
          </a:r>
          <a:r>
            <a:rPr lang="ru-RU" sz="2000" dirty="0" smtClean="0">
              <a:solidFill>
                <a:schemeClr val="tx1"/>
              </a:solidFill>
            </a:rPr>
            <a:t>Составление описей дел</a:t>
          </a:r>
          <a:endParaRPr lang="ru-RU" sz="2000" dirty="0"/>
        </a:p>
      </dgm:t>
    </dgm:pt>
    <dgm:pt modelId="{DD69AA14-CF6F-4536-A1C9-1BBAD1DC94EE}" type="parTrans" cxnId="{20ED41D1-E89F-4976-AC6A-A8C90C929943}">
      <dgm:prSet/>
      <dgm:spPr/>
      <dgm:t>
        <a:bodyPr/>
        <a:lstStyle/>
        <a:p>
          <a:endParaRPr lang="ru-RU"/>
        </a:p>
      </dgm:t>
    </dgm:pt>
    <dgm:pt modelId="{4BD3C4DB-2F47-4F95-830C-5C9657725A58}" type="sibTrans" cxnId="{20ED41D1-E89F-4976-AC6A-A8C90C929943}">
      <dgm:prSet/>
      <dgm:spPr/>
      <dgm:t>
        <a:bodyPr/>
        <a:lstStyle/>
        <a:p>
          <a:endParaRPr lang="ru-RU"/>
        </a:p>
      </dgm:t>
    </dgm:pt>
    <dgm:pt modelId="{7E58149E-D6AB-4AAE-83C9-111BD5EFAC87}">
      <dgm:prSet phldrT="[Текст]" custT="1"/>
      <dgm:spPr>
        <a:solidFill>
          <a:schemeClr val="bg1">
            <a:lumMod val="95000"/>
          </a:schemeClr>
        </a:solidFill>
      </dgm:spPr>
      <dgm:t>
        <a:bodyPr/>
        <a:lstStyle/>
        <a:p>
          <a:pPr algn="l"/>
          <a:r>
            <a:rPr lang="en-US" sz="2000" dirty="0" smtClean="0">
              <a:solidFill>
                <a:schemeClr val="tx1"/>
              </a:solidFill>
            </a:rPr>
            <a:t>- </a:t>
          </a:r>
          <a:r>
            <a:rPr lang="ru-RU" sz="2000" dirty="0" smtClean="0">
              <a:solidFill>
                <a:schemeClr val="tx1"/>
              </a:solidFill>
            </a:rPr>
            <a:t>Создание условий для хранения дел</a:t>
          </a:r>
          <a:endParaRPr lang="en-US" sz="2000" dirty="0" smtClean="0">
            <a:solidFill>
              <a:schemeClr val="tx1"/>
            </a:solidFill>
          </a:endParaRPr>
        </a:p>
        <a:p>
          <a:pPr algn="l"/>
          <a:r>
            <a:rPr lang="en-US" sz="2000" dirty="0" smtClean="0">
              <a:solidFill>
                <a:schemeClr val="tx1"/>
              </a:solidFill>
            </a:rPr>
            <a:t>- </a:t>
          </a:r>
          <a:r>
            <a:rPr lang="ru-RU" sz="2000" dirty="0" smtClean="0">
              <a:solidFill>
                <a:schemeClr val="tx1"/>
              </a:solidFill>
            </a:rPr>
            <a:t>Размещение дел</a:t>
          </a:r>
        </a:p>
        <a:p>
          <a:pPr algn="l"/>
          <a:r>
            <a:rPr lang="en-US" sz="2000" dirty="0" smtClean="0">
              <a:solidFill>
                <a:schemeClr val="tx1"/>
              </a:solidFill>
            </a:rPr>
            <a:t>- </a:t>
          </a:r>
          <a:r>
            <a:rPr lang="ru-RU" sz="2000" dirty="0" smtClean="0">
              <a:solidFill>
                <a:schemeClr val="tx1"/>
              </a:solidFill>
            </a:rPr>
            <a:t>Проверка наличия и состояния дел</a:t>
          </a:r>
        </a:p>
        <a:p>
          <a:pPr algn="l"/>
          <a:r>
            <a:rPr lang="en-US" sz="2000" dirty="0" smtClean="0">
              <a:solidFill>
                <a:schemeClr val="tx1"/>
              </a:solidFill>
            </a:rPr>
            <a:t>- </a:t>
          </a:r>
          <a:r>
            <a:rPr lang="ru-RU" sz="2000" dirty="0" smtClean="0">
              <a:solidFill>
                <a:schemeClr val="tx1"/>
              </a:solidFill>
            </a:rPr>
            <a:t>Соблюдение порядка выдачи дел </a:t>
          </a:r>
          <a:endParaRPr lang="ru-RU" sz="2000" dirty="0"/>
        </a:p>
      </dgm:t>
    </dgm:pt>
    <dgm:pt modelId="{6E2697B5-8AF2-4FCB-8147-1B931A92F352}" type="parTrans" cxnId="{24AF4782-FD49-47BF-B70B-84D23FF41BF4}">
      <dgm:prSet/>
      <dgm:spPr/>
      <dgm:t>
        <a:bodyPr/>
        <a:lstStyle/>
        <a:p>
          <a:endParaRPr lang="ru-RU"/>
        </a:p>
      </dgm:t>
    </dgm:pt>
    <dgm:pt modelId="{B358A595-8B46-42A2-850C-C496CC418BBD}" type="sibTrans" cxnId="{24AF4782-FD49-47BF-B70B-84D23FF41BF4}">
      <dgm:prSet/>
      <dgm:spPr/>
      <dgm:t>
        <a:bodyPr/>
        <a:lstStyle/>
        <a:p>
          <a:endParaRPr lang="ru-RU"/>
        </a:p>
      </dgm:t>
    </dgm:pt>
    <dgm:pt modelId="{FA4A61CE-A55B-413F-B150-47CFD2746EC0}" type="pres">
      <dgm:prSet presAssocID="{082D19C8-82E1-4F3D-B7A9-C717679A879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49E4E19-75E8-4C7E-BCC7-5AB1AA5161BE}" type="pres">
      <dgm:prSet presAssocID="{C8E514A2-D1AE-45C8-A39B-66871C3C33AE}" presName="roof" presStyleLbl="dkBgShp" presStyleIdx="0" presStyleCnt="2"/>
      <dgm:spPr/>
      <dgm:t>
        <a:bodyPr/>
        <a:lstStyle/>
        <a:p>
          <a:endParaRPr lang="ru-RU"/>
        </a:p>
      </dgm:t>
    </dgm:pt>
    <dgm:pt modelId="{A59B5CC6-A265-40F7-A77A-E4666D04916C}" type="pres">
      <dgm:prSet presAssocID="{C8E514A2-D1AE-45C8-A39B-66871C3C33AE}" presName="pillars" presStyleCnt="0"/>
      <dgm:spPr/>
    </dgm:pt>
    <dgm:pt modelId="{663091F2-CEC2-4D8F-80F9-6D7EDEA4736E}" type="pres">
      <dgm:prSet presAssocID="{C8E514A2-D1AE-45C8-A39B-66871C3C33AE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64189D-CCBF-4678-B1F4-BC64B32F3095}" type="pres">
      <dgm:prSet presAssocID="{7E58149E-D6AB-4AAE-83C9-111BD5EFAC87}" presName="pillarX" presStyleLbl="node1" presStyleIdx="1" presStyleCnt="2" custLinFactNeighborX="3158" custLinFactNeighborY="6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418ECB-4B93-470D-ACD7-8262B1CC43BC}" type="pres">
      <dgm:prSet presAssocID="{C8E514A2-D1AE-45C8-A39B-66871C3C33AE}" presName="base" presStyleLbl="dkBgShp" presStyleIdx="1" presStyleCnt="2" custFlipVert="1"/>
      <dgm:spPr/>
    </dgm:pt>
  </dgm:ptLst>
  <dgm:cxnLst>
    <dgm:cxn modelId="{13E8F1E3-DDFD-437D-9EBA-4A62783D9348}" type="presOf" srcId="{C8E514A2-D1AE-45C8-A39B-66871C3C33AE}" destId="{049E4E19-75E8-4C7E-BCC7-5AB1AA5161BE}" srcOrd="0" destOrd="0" presId="urn:microsoft.com/office/officeart/2005/8/layout/hList3"/>
    <dgm:cxn modelId="{20ED41D1-E89F-4976-AC6A-A8C90C929943}" srcId="{C8E514A2-D1AE-45C8-A39B-66871C3C33AE}" destId="{659493A0-7DED-4015-905F-EC85236F91CF}" srcOrd="0" destOrd="0" parTransId="{DD69AA14-CF6F-4536-A1C9-1BBAD1DC94EE}" sibTransId="{4BD3C4DB-2F47-4F95-830C-5C9657725A58}"/>
    <dgm:cxn modelId="{24AF4782-FD49-47BF-B70B-84D23FF41BF4}" srcId="{C8E514A2-D1AE-45C8-A39B-66871C3C33AE}" destId="{7E58149E-D6AB-4AAE-83C9-111BD5EFAC87}" srcOrd="1" destOrd="0" parTransId="{6E2697B5-8AF2-4FCB-8147-1B931A92F352}" sibTransId="{B358A595-8B46-42A2-850C-C496CC418BBD}"/>
    <dgm:cxn modelId="{E468737A-A5F7-4617-A7F1-61F1BEAA01EC}" type="presOf" srcId="{7E58149E-D6AB-4AAE-83C9-111BD5EFAC87}" destId="{8F64189D-CCBF-4678-B1F4-BC64B32F3095}" srcOrd="0" destOrd="0" presId="urn:microsoft.com/office/officeart/2005/8/layout/hList3"/>
    <dgm:cxn modelId="{DAF5DD94-3B71-499E-88C3-8DEAB66E780F}" type="presOf" srcId="{659493A0-7DED-4015-905F-EC85236F91CF}" destId="{663091F2-CEC2-4D8F-80F9-6D7EDEA4736E}" srcOrd="0" destOrd="0" presId="urn:microsoft.com/office/officeart/2005/8/layout/hList3"/>
    <dgm:cxn modelId="{76B0DBDB-09C1-474C-8502-5C6FC048C286}" type="presOf" srcId="{082D19C8-82E1-4F3D-B7A9-C717679A879F}" destId="{FA4A61CE-A55B-413F-B150-47CFD2746EC0}" srcOrd="0" destOrd="0" presId="urn:microsoft.com/office/officeart/2005/8/layout/hList3"/>
    <dgm:cxn modelId="{7E99DFEB-1BF4-41FE-A7FB-92E1F225AFB5}" srcId="{082D19C8-82E1-4F3D-B7A9-C717679A879F}" destId="{C8E514A2-D1AE-45C8-A39B-66871C3C33AE}" srcOrd="0" destOrd="0" parTransId="{0E18773D-DEA9-4F6A-BCE8-31E60E891DDD}" sibTransId="{24EFEE54-D07E-4299-AD00-F3862B7EA11F}"/>
    <dgm:cxn modelId="{AA94DFF2-3D6B-4339-93E2-50A5AE80F692}" type="presParOf" srcId="{FA4A61CE-A55B-413F-B150-47CFD2746EC0}" destId="{049E4E19-75E8-4C7E-BCC7-5AB1AA5161BE}" srcOrd="0" destOrd="0" presId="urn:microsoft.com/office/officeart/2005/8/layout/hList3"/>
    <dgm:cxn modelId="{78F68550-370D-4C8E-BCA6-96D14D61B5C2}" type="presParOf" srcId="{FA4A61CE-A55B-413F-B150-47CFD2746EC0}" destId="{A59B5CC6-A265-40F7-A77A-E4666D04916C}" srcOrd="1" destOrd="0" presId="urn:microsoft.com/office/officeart/2005/8/layout/hList3"/>
    <dgm:cxn modelId="{ADC4983B-C839-46FD-BA80-F8C6D3C5A002}" type="presParOf" srcId="{A59B5CC6-A265-40F7-A77A-E4666D04916C}" destId="{663091F2-CEC2-4D8F-80F9-6D7EDEA4736E}" srcOrd="0" destOrd="0" presId="urn:microsoft.com/office/officeart/2005/8/layout/hList3"/>
    <dgm:cxn modelId="{A167F32C-ED96-46D3-959B-9A6EF1B3D1AE}" type="presParOf" srcId="{A59B5CC6-A265-40F7-A77A-E4666D04916C}" destId="{8F64189D-CCBF-4678-B1F4-BC64B32F3095}" srcOrd="1" destOrd="0" presId="urn:microsoft.com/office/officeart/2005/8/layout/hList3"/>
    <dgm:cxn modelId="{4E4B772B-7A47-463E-8E1C-9E12AB0C3ED5}" type="presParOf" srcId="{FA4A61CE-A55B-413F-B150-47CFD2746EC0}" destId="{3D418ECB-4B93-470D-ACD7-8262B1CC43BC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0CA73B-9891-4302-B20A-F9374F3D2EE8}">
      <dsp:nvSpPr>
        <dsp:cNvPr id="0" name=""/>
        <dsp:cNvSpPr/>
      </dsp:nvSpPr>
      <dsp:spPr>
        <a:xfrm>
          <a:off x="1380523" y="720297"/>
          <a:ext cx="4799793" cy="4799793"/>
        </a:xfrm>
        <a:prstGeom prst="blockArc">
          <a:avLst>
            <a:gd name="adj1" fmla="val 9000000"/>
            <a:gd name="adj2" fmla="val 162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BE2E3B-83AA-40FC-9480-63B372E0EC25}">
      <dsp:nvSpPr>
        <dsp:cNvPr id="0" name=""/>
        <dsp:cNvSpPr/>
      </dsp:nvSpPr>
      <dsp:spPr>
        <a:xfrm>
          <a:off x="1380523" y="720297"/>
          <a:ext cx="4799793" cy="4799793"/>
        </a:xfrm>
        <a:prstGeom prst="blockArc">
          <a:avLst>
            <a:gd name="adj1" fmla="val 1800000"/>
            <a:gd name="adj2" fmla="val 90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EE9637-C14F-4A53-ABAE-BA82E21060A0}">
      <dsp:nvSpPr>
        <dsp:cNvPr id="0" name=""/>
        <dsp:cNvSpPr/>
      </dsp:nvSpPr>
      <dsp:spPr>
        <a:xfrm>
          <a:off x="1380523" y="720297"/>
          <a:ext cx="4799793" cy="4799793"/>
        </a:xfrm>
        <a:prstGeom prst="blockArc">
          <a:avLst>
            <a:gd name="adj1" fmla="val 16200000"/>
            <a:gd name="adj2" fmla="val 18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3129F0-238E-408C-8139-EC84143B2BF2}">
      <dsp:nvSpPr>
        <dsp:cNvPr id="0" name=""/>
        <dsp:cNvSpPr/>
      </dsp:nvSpPr>
      <dsp:spPr>
        <a:xfrm>
          <a:off x="2610424" y="1872203"/>
          <a:ext cx="2339990" cy="2211398"/>
        </a:xfrm>
        <a:prstGeom prst="ellipse">
          <a:avLst/>
        </a:prstGeom>
        <a:solidFill>
          <a:schemeClr val="bg2">
            <a:lumMod val="90000"/>
          </a:schemeClr>
        </a:solidFill>
        <a:ln w="55000" cap="flat" cmpd="thickThin" algn="ctr">
          <a:solidFill>
            <a:schemeClr val="bg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itchFamily="18" charset="0"/>
            </a:rPr>
            <a:t>V. </a:t>
          </a:r>
          <a:r>
            <a:rPr lang="ru-RU" sz="1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itchFamily="18" charset="0"/>
            </a:rPr>
            <a:t>Формирование дел и документов кадрового делопроизводства</a:t>
          </a:r>
          <a:endParaRPr lang="ru-RU" sz="1200" kern="1200" dirty="0"/>
        </a:p>
      </dsp:txBody>
      <dsp:txXfrm>
        <a:off x="2953108" y="2196055"/>
        <a:ext cx="1654622" cy="1563694"/>
      </dsp:txXfrm>
    </dsp:sp>
    <dsp:sp modelId="{6A9BCE50-FF02-4037-B1DD-A1FB28D6043A}">
      <dsp:nvSpPr>
        <dsp:cNvPr id="0" name=""/>
        <dsp:cNvSpPr/>
      </dsp:nvSpPr>
      <dsp:spPr>
        <a:xfrm>
          <a:off x="2657291" y="2034"/>
          <a:ext cx="2246256" cy="1547978"/>
        </a:xfrm>
        <a:prstGeom prst="ellipse">
          <a:avLst/>
        </a:prstGeom>
        <a:solidFill>
          <a:schemeClr val="accent3">
            <a:lumMod val="20000"/>
            <a:lumOff val="80000"/>
          </a:schemeClr>
        </a:solidFill>
        <a:ln w="55000" cap="flat" cmpd="thickThin" algn="ctr">
          <a:solidFill>
            <a:schemeClr val="bg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</a:rPr>
            <a:t>Дела постоянного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</a:rPr>
            <a:t> хранения</a:t>
          </a:r>
          <a:endParaRPr lang="ru-RU" sz="1200" kern="1200" dirty="0"/>
        </a:p>
      </dsp:txBody>
      <dsp:txXfrm>
        <a:off x="2986248" y="228730"/>
        <a:ext cx="1588342" cy="1094586"/>
      </dsp:txXfrm>
    </dsp:sp>
    <dsp:sp modelId="{BAE4E2E7-02F1-4942-AF93-5E39F67E4CBC}">
      <dsp:nvSpPr>
        <dsp:cNvPr id="0" name=""/>
        <dsp:cNvSpPr/>
      </dsp:nvSpPr>
      <dsp:spPr>
        <a:xfrm>
          <a:off x="4687401" y="3518288"/>
          <a:ext cx="2246256" cy="1547978"/>
        </a:xfrm>
        <a:prstGeom prst="ellipse">
          <a:avLst/>
        </a:prstGeom>
        <a:solidFill>
          <a:schemeClr val="accent3">
            <a:lumMod val="20000"/>
            <a:lumOff val="80000"/>
          </a:schemeClr>
        </a:solidFill>
        <a:ln w="55000" cap="flat" cmpd="thickThin" algn="ctr">
          <a:solidFill>
            <a:schemeClr val="bg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Дела по личному составу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(свыше 10 лет хранения)</a:t>
          </a:r>
          <a:endParaRPr lang="ru-RU" sz="1400" kern="1200" dirty="0"/>
        </a:p>
      </dsp:txBody>
      <dsp:txXfrm>
        <a:off x="5016358" y="3744984"/>
        <a:ext cx="1588342" cy="1094586"/>
      </dsp:txXfrm>
    </dsp:sp>
    <dsp:sp modelId="{C21A0EE3-558B-4B98-8C53-B6F9A87A1811}">
      <dsp:nvSpPr>
        <dsp:cNvPr id="0" name=""/>
        <dsp:cNvSpPr/>
      </dsp:nvSpPr>
      <dsp:spPr>
        <a:xfrm>
          <a:off x="627181" y="3518288"/>
          <a:ext cx="2246256" cy="1547978"/>
        </a:xfrm>
        <a:prstGeom prst="ellipse">
          <a:avLst/>
        </a:prstGeom>
        <a:solidFill>
          <a:schemeClr val="accent3">
            <a:lumMod val="20000"/>
            <a:lumOff val="80000"/>
          </a:schemeClr>
        </a:solidFill>
        <a:ln w="55000" cap="flat" cmpd="thickThin" algn="ctr">
          <a:solidFill>
            <a:schemeClr val="bg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Дела временного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(до 10 лет)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хранения</a:t>
          </a:r>
          <a:endParaRPr lang="ru-RU" sz="1400" kern="1200" dirty="0"/>
        </a:p>
      </dsp:txBody>
      <dsp:txXfrm>
        <a:off x="956138" y="3744984"/>
        <a:ext cx="1588342" cy="10945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477C6B-327D-4EA9-BB7F-64DFD044481F}">
      <dsp:nvSpPr>
        <dsp:cNvPr id="0" name=""/>
        <dsp:cNvSpPr/>
      </dsp:nvSpPr>
      <dsp:spPr>
        <a:xfrm>
          <a:off x="2417555" y="2053087"/>
          <a:ext cx="2173328" cy="1663384"/>
        </a:xfrm>
        <a:prstGeom prst="roundRect">
          <a:avLst/>
        </a:prstGeom>
        <a:solidFill>
          <a:schemeClr val="bg2">
            <a:lumMod val="90000"/>
          </a:schemeClr>
        </a:solidFill>
        <a:ln w="9525" cap="flat" cmpd="thickThin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2">
                  <a:lumMod val="50000"/>
                </a:schemeClr>
              </a:solidFill>
              <a:latin typeface="Bookman Old Style" pitchFamily="18" charset="0"/>
            </a:rPr>
            <a:t>VII. </a:t>
          </a:r>
          <a:r>
            <a:rPr lang="ru-RU" sz="1400" b="1" kern="1200" dirty="0" smtClean="0">
              <a:solidFill>
                <a:schemeClr val="tx2">
                  <a:lumMod val="50000"/>
                </a:schemeClr>
              </a:solidFill>
              <a:latin typeface="Bookman Old Style" pitchFamily="18" charset="0"/>
            </a:rPr>
            <a:t>Документационное обеспечение прохождения гражданской службы</a:t>
          </a:r>
          <a:endParaRPr lang="ru-RU" sz="1400" kern="1200" dirty="0"/>
        </a:p>
      </dsp:txBody>
      <dsp:txXfrm>
        <a:off x="2498755" y="2134287"/>
        <a:ext cx="2010928" cy="1500984"/>
      </dsp:txXfrm>
    </dsp:sp>
    <dsp:sp modelId="{E08827F5-7362-4F8E-9110-1738223F2C82}">
      <dsp:nvSpPr>
        <dsp:cNvPr id="0" name=""/>
        <dsp:cNvSpPr/>
      </dsp:nvSpPr>
      <dsp:spPr>
        <a:xfrm rot="16200000">
          <a:off x="3062957" y="1611825"/>
          <a:ext cx="88252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82525" y="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45DE60-87B3-4835-933D-A2E5101056DC}">
      <dsp:nvSpPr>
        <dsp:cNvPr id="0" name=""/>
        <dsp:cNvSpPr/>
      </dsp:nvSpPr>
      <dsp:spPr>
        <a:xfrm>
          <a:off x="2687955" y="56094"/>
          <a:ext cx="1632528" cy="1114467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Установление испытательного срока</a:t>
          </a:r>
          <a:endParaRPr lang="ru-RU" sz="1400" kern="1200" dirty="0"/>
        </a:p>
      </dsp:txBody>
      <dsp:txXfrm>
        <a:off x="2742359" y="110498"/>
        <a:ext cx="1523720" cy="1005659"/>
      </dsp:txXfrm>
    </dsp:sp>
    <dsp:sp modelId="{4FA98DD3-9E8F-4239-8A05-535B3452FE07}">
      <dsp:nvSpPr>
        <dsp:cNvPr id="0" name=""/>
        <dsp:cNvSpPr/>
      </dsp:nvSpPr>
      <dsp:spPr>
        <a:xfrm rot="19285714">
          <a:off x="4542352" y="2039437"/>
          <a:ext cx="4378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3786" y="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AD38FB-7E9B-4872-BA13-2AE0A3DB2F46}">
      <dsp:nvSpPr>
        <dsp:cNvPr id="0" name=""/>
        <dsp:cNvSpPr/>
      </dsp:nvSpPr>
      <dsp:spPr>
        <a:xfrm>
          <a:off x="4470111" y="911319"/>
          <a:ext cx="1620001" cy="1114467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Выслуга лет на государственной гражданской службе</a:t>
          </a:r>
          <a:endParaRPr lang="ru-RU" sz="1400" kern="1200" dirty="0"/>
        </a:p>
      </dsp:txBody>
      <dsp:txXfrm>
        <a:off x="4524515" y="965723"/>
        <a:ext cx="1511193" cy="1005659"/>
      </dsp:txXfrm>
    </dsp:sp>
    <dsp:sp modelId="{27C903CC-815F-4493-BB5F-0456CD825350}">
      <dsp:nvSpPr>
        <dsp:cNvPr id="0" name=""/>
        <dsp:cNvSpPr/>
      </dsp:nvSpPr>
      <dsp:spPr>
        <a:xfrm rot="771429">
          <a:off x="4586797" y="3169076"/>
          <a:ext cx="32601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6010" y="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F3BAD3-1281-4576-810C-EC31FB2EC875}">
      <dsp:nvSpPr>
        <dsp:cNvPr id="0" name=""/>
        <dsp:cNvSpPr/>
      </dsp:nvSpPr>
      <dsp:spPr>
        <a:xfrm>
          <a:off x="4908720" y="2832991"/>
          <a:ext cx="1620001" cy="1114467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Присвоение классного чина</a:t>
          </a:r>
          <a:endParaRPr lang="ru-RU" sz="1400" kern="1200" dirty="0"/>
        </a:p>
      </dsp:txBody>
      <dsp:txXfrm>
        <a:off x="4963124" y="2887395"/>
        <a:ext cx="1511193" cy="1005659"/>
      </dsp:txXfrm>
    </dsp:sp>
    <dsp:sp modelId="{FFBB2C5E-F82B-4C87-B94A-41C6D84D18FB}">
      <dsp:nvSpPr>
        <dsp:cNvPr id="0" name=""/>
        <dsp:cNvSpPr/>
      </dsp:nvSpPr>
      <dsp:spPr>
        <a:xfrm rot="3857143">
          <a:off x="3698149" y="4045263"/>
          <a:ext cx="72985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29859" y="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391254-7EFA-4BCC-8714-B54154766F4C}">
      <dsp:nvSpPr>
        <dsp:cNvPr id="0" name=""/>
        <dsp:cNvSpPr/>
      </dsp:nvSpPr>
      <dsp:spPr>
        <a:xfrm>
          <a:off x="3679765" y="4374053"/>
          <a:ext cx="1620001" cy="1114467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Проведение аттестации гражданских служащих</a:t>
          </a:r>
          <a:endParaRPr lang="ru-RU" sz="1400" kern="1200" dirty="0"/>
        </a:p>
      </dsp:txBody>
      <dsp:txXfrm>
        <a:off x="3734169" y="4428457"/>
        <a:ext cx="1511193" cy="1005659"/>
      </dsp:txXfrm>
    </dsp:sp>
    <dsp:sp modelId="{EC5A16E2-8E77-4E64-A6CC-851B90F29FF2}">
      <dsp:nvSpPr>
        <dsp:cNvPr id="0" name=""/>
        <dsp:cNvSpPr/>
      </dsp:nvSpPr>
      <dsp:spPr>
        <a:xfrm rot="6942857">
          <a:off x="2580431" y="4045263"/>
          <a:ext cx="72985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29859" y="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8D35B1-C0DF-405A-AA8A-8DEF10B77318}">
      <dsp:nvSpPr>
        <dsp:cNvPr id="0" name=""/>
        <dsp:cNvSpPr/>
      </dsp:nvSpPr>
      <dsp:spPr>
        <a:xfrm>
          <a:off x="1708673" y="4374053"/>
          <a:ext cx="1620001" cy="1114467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Предоставление отпуска</a:t>
          </a:r>
          <a:endParaRPr lang="ru-RU" sz="1400" kern="1200" dirty="0"/>
        </a:p>
      </dsp:txBody>
      <dsp:txXfrm>
        <a:off x="1763077" y="4428457"/>
        <a:ext cx="1511193" cy="1005659"/>
      </dsp:txXfrm>
    </dsp:sp>
    <dsp:sp modelId="{AB520751-8397-4260-994A-94F09CA2DE4F}">
      <dsp:nvSpPr>
        <dsp:cNvPr id="0" name=""/>
        <dsp:cNvSpPr/>
      </dsp:nvSpPr>
      <dsp:spPr>
        <a:xfrm rot="10028571">
          <a:off x="2095632" y="3169076"/>
          <a:ext cx="32601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6010" y="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B03C20-7DC3-480E-8EB6-2E8CC0DAA583}">
      <dsp:nvSpPr>
        <dsp:cNvPr id="0" name=""/>
        <dsp:cNvSpPr/>
      </dsp:nvSpPr>
      <dsp:spPr>
        <a:xfrm>
          <a:off x="479717" y="2832991"/>
          <a:ext cx="1620001" cy="1114467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Оформление перевода на иную должность</a:t>
          </a:r>
          <a:endParaRPr lang="ru-RU" sz="1400" kern="1200" dirty="0"/>
        </a:p>
      </dsp:txBody>
      <dsp:txXfrm>
        <a:off x="534121" y="2887395"/>
        <a:ext cx="1511193" cy="1005659"/>
      </dsp:txXfrm>
    </dsp:sp>
    <dsp:sp modelId="{416BEEA4-BB00-45E1-A70A-EB868497EF48}">
      <dsp:nvSpPr>
        <dsp:cNvPr id="0" name=""/>
        <dsp:cNvSpPr/>
      </dsp:nvSpPr>
      <dsp:spPr>
        <a:xfrm rot="13114286">
          <a:off x="2422300" y="2039437"/>
          <a:ext cx="4378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3786" y="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3A67B8-2A1D-4501-8BD4-8DEA3F2D50A7}">
      <dsp:nvSpPr>
        <dsp:cNvPr id="0" name=""/>
        <dsp:cNvSpPr/>
      </dsp:nvSpPr>
      <dsp:spPr>
        <a:xfrm>
          <a:off x="918326" y="911319"/>
          <a:ext cx="1620001" cy="1114467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Направление в служебные командировки</a:t>
          </a:r>
          <a:endParaRPr lang="ru-RU" sz="1400" kern="1200" dirty="0"/>
        </a:p>
      </dsp:txBody>
      <dsp:txXfrm>
        <a:off x="972730" y="965723"/>
        <a:ext cx="1511193" cy="10056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9E4E19-75E8-4C7E-BCC7-5AB1AA5161BE}">
      <dsp:nvSpPr>
        <dsp:cNvPr id="0" name=""/>
        <dsp:cNvSpPr/>
      </dsp:nvSpPr>
      <dsp:spPr>
        <a:xfrm>
          <a:off x="0" y="0"/>
          <a:ext cx="7416824" cy="1663384"/>
        </a:xfrm>
        <a:prstGeom prst="rect">
          <a:avLst/>
        </a:prstGeom>
        <a:solidFill>
          <a:schemeClr val="bg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800" kern="1200" dirty="0" smtClean="0">
              <a:solidFill>
                <a:schemeClr val="tx1"/>
              </a:solidFill>
            </a:rPr>
            <a:t>Х. Упорядочение </a:t>
          </a:r>
          <a:endParaRPr lang="en-US" sz="2800" kern="1200" dirty="0" smtClean="0">
            <a:solidFill>
              <a:schemeClr val="tx1"/>
            </a:solidFill>
          </a:endParaRPr>
        </a:p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800" kern="1200" dirty="0" smtClean="0">
              <a:solidFill>
                <a:schemeClr val="tx1"/>
              </a:solidFill>
            </a:rPr>
            <a:t>и обеспечение сохранности</a:t>
          </a:r>
          <a:r>
            <a:rPr lang="en-US" sz="2800" kern="1200" dirty="0" smtClean="0">
              <a:solidFill>
                <a:schemeClr val="tx1"/>
              </a:solidFill>
            </a:rPr>
            <a:t> </a:t>
          </a:r>
        </a:p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800" kern="1200" dirty="0" smtClean="0">
              <a:solidFill>
                <a:schemeClr val="tx1"/>
              </a:solidFill>
            </a:rPr>
            <a:t>кадровых документов</a:t>
          </a:r>
          <a:r>
            <a:rPr lang="en-US" sz="2800" kern="1200" dirty="0" smtClean="0">
              <a:solidFill>
                <a:schemeClr val="tx1"/>
              </a:solidFill>
            </a:rPr>
            <a:t> </a:t>
          </a:r>
          <a:endParaRPr lang="ru-RU" sz="2800" kern="1200" dirty="0"/>
        </a:p>
      </dsp:txBody>
      <dsp:txXfrm>
        <a:off x="0" y="0"/>
        <a:ext cx="7416824" cy="1663384"/>
      </dsp:txXfrm>
    </dsp:sp>
    <dsp:sp modelId="{663091F2-CEC2-4D8F-80F9-6D7EDEA4736E}">
      <dsp:nvSpPr>
        <dsp:cNvPr id="0" name=""/>
        <dsp:cNvSpPr/>
      </dsp:nvSpPr>
      <dsp:spPr>
        <a:xfrm>
          <a:off x="0" y="1663384"/>
          <a:ext cx="3708412" cy="3493108"/>
        </a:xfrm>
        <a:prstGeom prst="rect">
          <a:avLst/>
        </a:prstGeom>
        <a:solidFill>
          <a:schemeClr val="bg1">
            <a:lumMod val="95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- </a:t>
          </a:r>
          <a:r>
            <a:rPr lang="ru-RU" sz="2000" kern="1200" dirty="0" smtClean="0">
              <a:solidFill>
                <a:schemeClr val="tx1"/>
              </a:solidFill>
            </a:rPr>
            <a:t>Соблюдение сроков упорядочения КД</a:t>
          </a:r>
          <a:endParaRPr lang="en-US" sz="2000" kern="1200" dirty="0" smtClean="0">
            <a:solidFill>
              <a:schemeClr val="tx1"/>
            </a:solidFill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>
            <a:solidFill>
              <a:schemeClr val="tx1"/>
            </a:solidFill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- </a:t>
          </a:r>
          <a:r>
            <a:rPr lang="ru-RU" sz="2000" kern="1200" dirty="0" smtClean="0">
              <a:solidFill>
                <a:schemeClr val="tx1"/>
              </a:solidFill>
            </a:rPr>
            <a:t>Оформление дел </a:t>
          </a:r>
          <a:endParaRPr lang="en-US" sz="2000" kern="1200" dirty="0" smtClean="0">
            <a:solidFill>
              <a:schemeClr val="tx1"/>
            </a:solidFill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>
            <a:solidFill>
              <a:schemeClr val="tx1"/>
            </a:solidFill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- </a:t>
          </a:r>
          <a:r>
            <a:rPr lang="ru-RU" sz="2000" kern="1200" dirty="0" smtClean="0">
              <a:solidFill>
                <a:schemeClr val="tx1"/>
              </a:solidFill>
            </a:rPr>
            <a:t>Составление описей дел</a:t>
          </a:r>
          <a:endParaRPr lang="ru-RU" sz="2000" kern="1200" dirty="0"/>
        </a:p>
      </dsp:txBody>
      <dsp:txXfrm>
        <a:off x="0" y="1663384"/>
        <a:ext cx="3708412" cy="3493108"/>
      </dsp:txXfrm>
    </dsp:sp>
    <dsp:sp modelId="{8F64189D-CCBF-4678-B1F4-BC64B32F3095}">
      <dsp:nvSpPr>
        <dsp:cNvPr id="0" name=""/>
        <dsp:cNvSpPr/>
      </dsp:nvSpPr>
      <dsp:spPr>
        <a:xfrm>
          <a:off x="3708412" y="1687487"/>
          <a:ext cx="3708412" cy="3493108"/>
        </a:xfrm>
        <a:prstGeom prst="rect">
          <a:avLst/>
        </a:prstGeom>
        <a:solidFill>
          <a:schemeClr val="bg1">
            <a:lumMod val="95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- </a:t>
          </a:r>
          <a:r>
            <a:rPr lang="ru-RU" sz="2000" kern="1200" dirty="0" smtClean="0">
              <a:solidFill>
                <a:schemeClr val="tx1"/>
              </a:solidFill>
            </a:rPr>
            <a:t>Создание условий для хранения дел</a:t>
          </a:r>
          <a:endParaRPr lang="en-US" sz="2000" kern="1200" dirty="0" smtClean="0">
            <a:solidFill>
              <a:schemeClr val="tx1"/>
            </a:solidFill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- </a:t>
          </a:r>
          <a:r>
            <a:rPr lang="ru-RU" sz="2000" kern="1200" dirty="0" smtClean="0">
              <a:solidFill>
                <a:schemeClr val="tx1"/>
              </a:solidFill>
            </a:rPr>
            <a:t>Размещение дел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- </a:t>
          </a:r>
          <a:r>
            <a:rPr lang="ru-RU" sz="2000" kern="1200" dirty="0" smtClean="0">
              <a:solidFill>
                <a:schemeClr val="tx1"/>
              </a:solidFill>
            </a:rPr>
            <a:t>Проверка наличия и состояния дел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- </a:t>
          </a:r>
          <a:r>
            <a:rPr lang="ru-RU" sz="2000" kern="1200" dirty="0" smtClean="0">
              <a:solidFill>
                <a:schemeClr val="tx1"/>
              </a:solidFill>
            </a:rPr>
            <a:t>Соблюдение порядка выдачи дел </a:t>
          </a:r>
          <a:endParaRPr lang="ru-RU" sz="2000" kern="1200" dirty="0"/>
        </a:p>
      </dsp:txBody>
      <dsp:txXfrm>
        <a:off x="3708412" y="1687487"/>
        <a:ext cx="3708412" cy="3493108"/>
      </dsp:txXfrm>
    </dsp:sp>
    <dsp:sp modelId="{3D418ECB-4B93-470D-ACD7-8262B1CC43BC}">
      <dsp:nvSpPr>
        <dsp:cNvPr id="0" name=""/>
        <dsp:cNvSpPr/>
      </dsp:nvSpPr>
      <dsp:spPr>
        <a:xfrm flipV="1">
          <a:off x="0" y="5156492"/>
          <a:ext cx="7416824" cy="388123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302BF9-ECDB-448D-B64E-2AE7E93040C8}" type="datetimeFigureOut">
              <a:rPr lang="ru-RU" smtClean="0"/>
              <a:t>25.09.2015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8A031D-CAAA-4BD9-AB79-3DD35501E1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62671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6DF3C8D8-9B11-406C-8A66-CC6F16FEE112}" type="datetimeFigureOut">
              <a:rPr lang="ru-RU"/>
              <a:pPr>
                <a:defRPr/>
              </a:pPr>
              <a:t>25.09.2015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AC482B5-8DF1-4028-8886-4D188BA237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6870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1533DC3-5C2E-47D3-8328-0E64724FD899}" type="datetimeFigureOut">
              <a:rPr lang="ru-RU"/>
              <a:pPr>
                <a:defRPr/>
              </a:pPr>
              <a:t>25.09.2015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3E6445F-D21A-4279-9B43-175861E5F4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228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2CF41-5493-4063-B4C7-0BBF8A966D8D}" type="datetimeFigureOut">
              <a:rPr lang="ru-RU"/>
              <a:pPr>
                <a:defRPr/>
              </a:pPr>
              <a:t>25.09.2015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1853B-DB7B-4A94-A50F-88304DEE69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0341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A1607-8039-4D3E-BE55-1340090647E5}" type="datetimeFigureOut">
              <a:rPr lang="ru-RU"/>
              <a:pPr>
                <a:defRPr/>
              </a:pPr>
              <a:t>25.09.2015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6E2D5-36ED-4EC7-8C42-636B1BF852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794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8FC74-F7F8-4167-950C-71799E1DD535}" type="datetimeFigureOut">
              <a:rPr lang="ru-RU"/>
              <a:pPr>
                <a:defRPr/>
              </a:pPr>
              <a:t>25.09.2015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A3A76-D7C7-496D-A819-8B176567C8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7488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1DE8EF5-A7D6-45D0-B2E3-60A294ADAC8E}" type="datetimeFigureOut">
              <a:rPr lang="ru-RU"/>
              <a:pPr>
                <a:defRPr/>
              </a:pPr>
              <a:t>25.09.2015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8CCF94-9FB5-478F-8CC1-5BD8F072FE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0012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380DD1B-190E-4B9B-8FEC-CE26E7A72FBD}" type="datetimeFigureOut">
              <a:rPr lang="ru-RU"/>
              <a:pPr>
                <a:defRPr/>
              </a:pPr>
              <a:t>25.09.2015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E33A282-A219-4FEB-94CA-BC64C6D9E0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224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FAFECE-049D-4CBA-A04F-453A6F676B50}" type="datetimeFigureOut">
              <a:rPr lang="ru-RU"/>
              <a:pPr>
                <a:defRPr/>
              </a:pPr>
              <a:t>25.09.2015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6A2AB2-38B6-4CA7-AEC8-A7707969B9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3497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3910B04-F9F8-4A6D-8995-6D6EE8E85AC7}" type="datetimeFigureOut">
              <a:rPr lang="ru-RU"/>
              <a:pPr>
                <a:defRPr/>
              </a:pPr>
              <a:t>25.09.2015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2C67A78-287D-42F4-B01A-D52ED0BFED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98695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20435-A917-4AD4-9ED3-87A6E5665AF4}" type="datetimeFigureOut">
              <a:rPr lang="ru-RU"/>
              <a:pPr>
                <a:defRPr/>
              </a:pPr>
              <a:t>25.09.2015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4B453-A811-4580-A844-B90CC30611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400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9E5254E-0135-4798-A4BB-01B23315A805}" type="datetimeFigureOut">
              <a:rPr lang="ru-RU"/>
              <a:pPr>
                <a:defRPr/>
              </a:pPr>
              <a:t>25.09.2015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D1019C-296C-4F4A-9AAA-AE971C85F9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2409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3981A77-57B0-4B11-A68D-15B3DBB30A60}" type="datetimeFigureOut">
              <a:rPr lang="ru-RU"/>
              <a:pPr>
                <a:defRPr/>
              </a:pPr>
              <a:t>25.09.2015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B0A401A-7FDE-42CB-B359-A299F62B79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3830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7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5266E48-57B6-4334-A78D-8852B7B88CD1}" type="datetimeFigureOut">
              <a:rPr lang="ru-RU"/>
              <a:pPr>
                <a:defRPr/>
              </a:pPr>
              <a:t>25.09.2015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BE26901-9951-4FDE-A8E8-CCB9C12C64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69" r:id="rId2"/>
    <p:sldLayoutId id="2147483774" r:id="rId3"/>
    <p:sldLayoutId id="2147483775" r:id="rId4"/>
    <p:sldLayoutId id="2147483776" r:id="rId5"/>
    <p:sldLayoutId id="2147483777" r:id="rId6"/>
    <p:sldLayoutId id="2147483770" r:id="rId7"/>
    <p:sldLayoutId id="2147483778" r:id="rId8"/>
    <p:sldLayoutId id="2147483779" r:id="rId9"/>
    <p:sldLayoutId id="2147483771" r:id="rId10"/>
    <p:sldLayoutId id="214748377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onstantia" pitchFamily="18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00831" y="692696"/>
            <a:ext cx="7528263" cy="548616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chemeClr val="tx1"/>
              </a:solidFill>
            </a:endParaRPr>
          </a:p>
          <a:p>
            <a:pPr algn="ctr"/>
            <a:endParaRPr lang="ru-RU" sz="2800" dirty="0" smtClean="0">
              <a:solidFill>
                <a:schemeClr val="tx1"/>
              </a:solidFill>
            </a:endParaRPr>
          </a:p>
          <a:p>
            <a:pPr algn="ctr"/>
            <a:endParaRPr lang="ru-RU" sz="2800" dirty="0">
              <a:solidFill>
                <a:schemeClr val="tx1"/>
              </a:solidFill>
            </a:endParaRPr>
          </a:p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Занятие №</a:t>
            </a:r>
            <a:r>
              <a:rPr lang="en-US" sz="2800" dirty="0" smtClean="0">
                <a:solidFill>
                  <a:schemeClr val="tx1"/>
                </a:solidFill>
              </a:rPr>
              <a:t> 4 </a:t>
            </a:r>
            <a:r>
              <a:rPr lang="ru-RU" sz="2800" dirty="0" smtClean="0">
                <a:solidFill>
                  <a:schemeClr val="tx1"/>
                </a:solidFill>
              </a:rPr>
              <a:t>по теме:</a:t>
            </a:r>
            <a:endParaRPr lang="ru-RU" sz="1200" dirty="0" smtClean="0">
              <a:solidFill>
                <a:schemeClr val="tx1"/>
              </a:solidFill>
            </a:endParaRPr>
          </a:p>
          <a:p>
            <a:pPr algn="ctr"/>
            <a:endParaRPr lang="ru-RU" sz="1200" dirty="0" smtClean="0">
              <a:solidFill>
                <a:schemeClr val="tx1"/>
              </a:solidFill>
            </a:endParaRPr>
          </a:p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«Установление </a:t>
            </a:r>
            <a:endParaRPr lang="en-US" sz="32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единых требований </a:t>
            </a:r>
          </a:p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к оформлению документов </a:t>
            </a:r>
          </a:p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в кадровых подразделениях ИОГВ Мурманской области»</a:t>
            </a:r>
            <a:endParaRPr lang="en-US" sz="3200" b="1" dirty="0" smtClean="0">
              <a:solidFill>
                <a:schemeClr val="tx1"/>
              </a:solidFill>
            </a:endParaRPr>
          </a:p>
          <a:p>
            <a:pPr algn="ctr"/>
            <a:endParaRPr lang="en-US" sz="2400" b="1" i="1" dirty="0">
              <a:solidFill>
                <a:schemeClr val="tx1"/>
              </a:solidFill>
            </a:endParaRPr>
          </a:p>
          <a:p>
            <a:pPr algn="ctr"/>
            <a:endParaRPr lang="en-US" sz="2400" b="1" i="1" dirty="0" smtClean="0">
              <a:solidFill>
                <a:schemeClr val="tx1"/>
              </a:solidFill>
            </a:endParaRPr>
          </a:p>
          <a:p>
            <a:pPr algn="ctr"/>
            <a:endParaRPr lang="en-US" sz="2400" b="1" i="1" dirty="0">
              <a:solidFill>
                <a:schemeClr val="tx1"/>
              </a:solidFill>
            </a:endParaRPr>
          </a:p>
          <a:p>
            <a:pPr algn="ctr"/>
            <a:endParaRPr lang="en-US" sz="2400" b="1" i="1" dirty="0" smtClean="0">
              <a:solidFill>
                <a:schemeClr val="tx1"/>
              </a:solidFill>
            </a:endParaRPr>
          </a:p>
          <a:p>
            <a:pPr algn="ctr"/>
            <a:endParaRPr lang="en-US" sz="2400" b="1" i="1" dirty="0">
              <a:solidFill>
                <a:schemeClr val="tx1"/>
              </a:solidFill>
            </a:endParaRPr>
          </a:p>
          <a:p>
            <a:pPr algn="ctr"/>
            <a:endParaRPr lang="en-US" sz="2400" b="1" i="1" dirty="0" smtClean="0">
              <a:solidFill>
                <a:schemeClr val="tx1"/>
              </a:solidFill>
            </a:endParaRPr>
          </a:p>
          <a:p>
            <a:pPr algn="ctr"/>
            <a:endParaRPr lang="ru-RU" sz="2400" b="1" i="1" dirty="0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764705"/>
            <a:ext cx="1440168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5020056" y="5085184"/>
            <a:ext cx="3544384" cy="936104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dirty="0" smtClean="0">
              <a:solidFill>
                <a:schemeClr val="tx1"/>
              </a:solidFill>
            </a:endParaRPr>
          </a:p>
          <a:p>
            <a:pPr algn="ctr"/>
            <a:endParaRPr lang="ru-RU" sz="1100" dirty="0" smtClean="0">
              <a:solidFill>
                <a:schemeClr val="tx1"/>
              </a:solidFill>
            </a:endParaRPr>
          </a:p>
          <a:p>
            <a:pPr algn="ctr"/>
            <a:endParaRPr lang="ru-RU" sz="1100" dirty="0">
              <a:solidFill>
                <a:schemeClr val="tx1"/>
              </a:solidFill>
            </a:endParaRPr>
          </a:p>
          <a:p>
            <a:pPr algn="ctr"/>
            <a:endParaRPr lang="ru-RU" sz="1100" dirty="0" smtClean="0">
              <a:solidFill>
                <a:schemeClr val="tx1"/>
              </a:solidFill>
            </a:endParaRPr>
          </a:p>
          <a:p>
            <a:pPr algn="ctr"/>
            <a:endParaRPr lang="ru-RU" sz="1100" dirty="0">
              <a:solidFill>
                <a:schemeClr val="tx1"/>
              </a:solidFill>
            </a:endParaRPr>
          </a:p>
          <a:p>
            <a:pPr algn="ctr"/>
            <a:endParaRPr lang="ru-RU" sz="1100" dirty="0" smtClean="0">
              <a:solidFill>
                <a:schemeClr val="tx1"/>
              </a:solidFill>
            </a:endParaRPr>
          </a:p>
          <a:p>
            <a:r>
              <a:rPr lang="ru-RU" sz="1200" dirty="0" smtClean="0">
                <a:solidFill>
                  <a:schemeClr val="tx1"/>
                </a:solidFill>
              </a:rPr>
              <a:t>Аппарат </a:t>
            </a:r>
            <a:r>
              <a:rPr lang="ru-RU" sz="1200" dirty="0">
                <a:solidFill>
                  <a:schemeClr val="tx1"/>
                </a:solidFill>
              </a:rPr>
              <a:t>Правительства Мурманской области</a:t>
            </a:r>
          </a:p>
          <a:p>
            <a:r>
              <a:rPr lang="ru-RU" sz="1200" dirty="0" smtClean="0">
                <a:solidFill>
                  <a:schemeClr val="tx1"/>
                </a:solidFill>
              </a:rPr>
              <a:t>Управление государственной службы и кадров</a:t>
            </a:r>
          </a:p>
          <a:p>
            <a:endParaRPr lang="ru-RU" sz="1200" dirty="0" smtClean="0">
              <a:solidFill>
                <a:schemeClr val="tx1"/>
              </a:solidFill>
            </a:endParaRPr>
          </a:p>
          <a:p>
            <a:r>
              <a:rPr lang="ru-RU" sz="1400" dirty="0" smtClean="0">
                <a:solidFill>
                  <a:schemeClr val="tx1"/>
                </a:solidFill>
              </a:rPr>
              <a:t>Главный специалист Раструба Н.В.</a:t>
            </a:r>
            <a:endParaRPr lang="ru-RU" sz="1400" dirty="0">
              <a:solidFill>
                <a:schemeClr val="tx1"/>
              </a:solidFill>
            </a:endParaRPr>
          </a:p>
          <a:p>
            <a:pPr algn="ctr"/>
            <a:endParaRPr lang="ru-RU" sz="1400" dirty="0" smtClean="0">
              <a:solidFill>
                <a:schemeClr val="tx1"/>
              </a:solidFill>
            </a:endParaRPr>
          </a:p>
          <a:p>
            <a:pPr algn="ctr"/>
            <a:endParaRPr lang="ru-RU" sz="1400" dirty="0">
              <a:solidFill>
                <a:schemeClr val="tx1"/>
              </a:solidFill>
            </a:endParaRPr>
          </a:p>
          <a:p>
            <a:pPr algn="ctr"/>
            <a:endParaRPr lang="ru-RU" sz="1400" dirty="0" smtClean="0">
              <a:solidFill>
                <a:schemeClr val="tx1"/>
              </a:solidFill>
            </a:endParaRPr>
          </a:p>
          <a:p>
            <a:pPr algn="ctr"/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11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одним скругленным углом 1"/>
          <p:cNvSpPr/>
          <p:nvPr/>
        </p:nvSpPr>
        <p:spPr>
          <a:xfrm>
            <a:off x="251520" y="2560638"/>
            <a:ext cx="2160000" cy="1980000"/>
          </a:xfrm>
          <a:prstGeom prst="round1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>
                <a:solidFill>
                  <a:schemeClr val="tx1"/>
                </a:solidFill>
              </a:rPr>
              <a:t>на государственную гражданскую службу</a:t>
            </a:r>
          </a:p>
          <a:p>
            <a:pPr algn="ctr" eaLnBrk="1" hangingPunct="1">
              <a:defRPr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TextBox 5"/>
          <p:cNvSpPr txBox="1">
            <a:spLocks noChangeArrowheads="1"/>
          </p:cNvSpPr>
          <p:nvPr/>
        </p:nvSpPr>
        <p:spPr bwMode="auto">
          <a:xfrm>
            <a:off x="5472113" y="4897438"/>
            <a:ext cx="178117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eaLnBrk="0" fontAlgn="base" hangingPunct="0"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eaLnBrk="0" fontAlgn="base" hangingPunct="0"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eaLnBrk="0" fontAlgn="base" hangingPunct="0"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eaLnBrk="0" fontAlgn="base" hangingPunct="0"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eaLnBrk="1" hangingPunct="1"/>
            <a:r>
              <a:rPr lang="ru-RU" altLang="ru-RU" sz="1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Деятельность по соблюдению установленных ограничений и запретов, требований к служебному поведению</a:t>
            </a:r>
          </a:p>
        </p:txBody>
      </p:sp>
      <p:sp>
        <p:nvSpPr>
          <p:cNvPr id="10" name="Прямоугольник с одним скругленным углом 9"/>
          <p:cNvSpPr/>
          <p:nvPr/>
        </p:nvSpPr>
        <p:spPr>
          <a:xfrm>
            <a:off x="301752" y="476250"/>
            <a:ext cx="7870409" cy="1142238"/>
          </a:xfrm>
          <a:prstGeom prst="round1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VI. </a:t>
            </a:r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Оформление </a:t>
            </a: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трудовых отношений при </a:t>
            </a:r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приеме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952500" y="1641475"/>
            <a:ext cx="719138" cy="863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4" name="Прямоугольник с одним скругленным углом 13"/>
          <p:cNvSpPr/>
          <p:nvPr/>
        </p:nvSpPr>
        <p:spPr>
          <a:xfrm>
            <a:off x="3131840" y="2560638"/>
            <a:ext cx="2160000" cy="1980000"/>
          </a:xfrm>
          <a:prstGeom prst="round1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на должность руководителя учреждения, подведомственного государственному органу</a:t>
            </a:r>
          </a:p>
          <a:p>
            <a:pPr algn="ctr" eaLnBrk="1" hangingPunct="1">
              <a:defRPr/>
            </a:pP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с одним скругленным углом 14"/>
          <p:cNvSpPr/>
          <p:nvPr/>
        </p:nvSpPr>
        <p:spPr>
          <a:xfrm>
            <a:off x="6012160" y="2560638"/>
            <a:ext cx="2160000" cy="1984266"/>
          </a:xfrm>
          <a:prstGeom prst="round1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на должности, не являющиеся должностями гражданской службы</a:t>
            </a:r>
          </a:p>
        </p:txBody>
      </p:sp>
      <p:sp>
        <p:nvSpPr>
          <p:cNvPr id="12" name="Стрелка вниз 11"/>
          <p:cNvSpPr/>
          <p:nvPr/>
        </p:nvSpPr>
        <p:spPr>
          <a:xfrm>
            <a:off x="3852271" y="1628800"/>
            <a:ext cx="719138" cy="864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6733182" y="1628775"/>
            <a:ext cx="719138" cy="864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220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23808" y="260648"/>
            <a:ext cx="7841784" cy="1348696"/>
          </a:xfrm>
          <a:prstGeom prst="roundRect">
            <a:avLst/>
          </a:prstGeom>
          <a:solidFill>
            <a:schemeClr val="bg2"/>
          </a:solidFill>
          <a:ln w="63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Bookman Old Style" pitchFamily="18" charset="0"/>
              </a:rPr>
              <a:t>Оформление трудовых отношений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Bookman Old Style" pitchFamily="18" charset="0"/>
              </a:rPr>
              <a:t>при приеме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5816" y="1916832"/>
            <a:ext cx="2520000" cy="1080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Организация и проведение конкурсных мероприятий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060112" y="1916832"/>
            <a:ext cx="2520000" cy="1080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Порядок приема  документов, проверка достоверности сведений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724408" y="1916832"/>
            <a:ext cx="2520000" cy="1080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Порядок оформления  документов, ознакомления с ними при приеме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95816" y="3356992"/>
            <a:ext cx="2520000" cy="1080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Разработка должностного регламента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059832" y="3356992"/>
            <a:ext cx="2520000" cy="1080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Формирование личного дела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796416" y="3356992"/>
            <a:ext cx="2520000" cy="1080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Заполнение трудовой книжки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132120" y="4797272"/>
            <a:ext cx="2520000" cy="1080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Оформление личной карточки</a:t>
            </a:r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41176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633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72232777"/>
              </p:ext>
            </p:extLst>
          </p:nvPr>
        </p:nvGraphicFramePr>
        <p:xfrm>
          <a:off x="971600" y="476672"/>
          <a:ext cx="700844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011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1024128"/>
            <a:ext cx="914400" cy="44988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О</a:t>
            </a:r>
          </a:p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Т</a:t>
            </a:r>
          </a:p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П</a:t>
            </a:r>
          </a:p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У</a:t>
            </a:r>
          </a:p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С</a:t>
            </a:r>
          </a:p>
          <a:p>
            <a:pPr algn="ctr"/>
            <a:r>
              <a:rPr lang="ru-RU" sz="3600" dirty="0">
                <a:solidFill>
                  <a:schemeClr val="tx1"/>
                </a:solidFill>
              </a:rPr>
              <a:t>К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692160" y="1052736"/>
            <a:ext cx="4320000" cy="54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Ежегодный оплачиваемый (ЕОО)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91680" y="2024904"/>
            <a:ext cx="4320000" cy="54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Без сохранения денежного содержания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92160" y="2996952"/>
            <a:ext cx="4320000" cy="54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Учебный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92160" y="4005064"/>
            <a:ext cx="4320000" cy="54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По беременности и родам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92160" y="4977232"/>
            <a:ext cx="4320000" cy="54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По уходу за ребенком до достижения им возраста трех лет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300192" y="1024128"/>
            <a:ext cx="2542056" cy="44897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endParaRPr lang="ru-RU" sz="1600" i="1" dirty="0" smtClean="0">
              <a:solidFill>
                <a:schemeClr val="tx1"/>
              </a:solidFill>
            </a:endParaRPr>
          </a:p>
          <a:p>
            <a:pPr marL="285750" indent="-285750" algn="ctr">
              <a:buFontTx/>
              <a:buChar char="-"/>
            </a:pPr>
            <a:r>
              <a:rPr lang="ru-RU" sz="1600" i="1" dirty="0" smtClean="0">
                <a:solidFill>
                  <a:schemeClr val="tx1"/>
                </a:solidFill>
              </a:rPr>
              <a:t>Оформление заявления</a:t>
            </a:r>
          </a:p>
          <a:p>
            <a:pPr algn="ctr"/>
            <a:endParaRPr lang="ru-RU" sz="1600" i="1" dirty="0" smtClean="0">
              <a:solidFill>
                <a:schemeClr val="tx1"/>
              </a:solidFill>
            </a:endParaRPr>
          </a:p>
          <a:p>
            <a:pPr marL="285750" indent="-285750" algn="ctr">
              <a:buFontTx/>
              <a:buChar char="-"/>
            </a:pPr>
            <a:r>
              <a:rPr lang="ru-RU" sz="1600" i="1" dirty="0" smtClean="0">
                <a:solidFill>
                  <a:schemeClr val="tx1"/>
                </a:solidFill>
              </a:rPr>
              <a:t>Оформление приказа</a:t>
            </a:r>
          </a:p>
          <a:p>
            <a:pPr marL="285750" indent="-285750" algn="ctr">
              <a:buFontTx/>
              <a:buChar char="-"/>
            </a:pPr>
            <a:endParaRPr lang="ru-RU" sz="1600" i="1" dirty="0">
              <a:solidFill>
                <a:schemeClr val="tx1"/>
              </a:solidFill>
            </a:endParaRPr>
          </a:p>
          <a:p>
            <a:pPr marL="285750" indent="-285750" algn="ctr">
              <a:buFontTx/>
              <a:buChar char="-"/>
            </a:pPr>
            <a:r>
              <a:rPr lang="ru-RU" sz="1600" i="1" dirty="0" smtClean="0">
                <a:solidFill>
                  <a:schemeClr val="tx1"/>
                </a:solidFill>
              </a:rPr>
              <a:t>Продление (перенесение) ЕОО</a:t>
            </a:r>
          </a:p>
          <a:p>
            <a:pPr marL="285750" indent="-285750" algn="ctr">
              <a:buFontTx/>
              <a:buChar char="-"/>
            </a:pPr>
            <a:endParaRPr lang="ru-RU" sz="1600" i="1" dirty="0">
              <a:solidFill>
                <a:schemeClr val="tx1"/>
              </a:solidFill>
            </a:endParaRPr>
          </a:p>
          <a:p>
            <a:pPr marL="285750" indent="-285750" algn="ctr">
              <a:buFontTx/>
              <a:buChar char="-"/>
            </a:pPr>
            <a:r>
              <a:rPr lang="ru-RU" sz="1600" i="1" dirty="0" smtClean="0">
                <a:solidFill>
                  <a:schemeClr val="tx1"/>
                </a:solidFill>
              </a:rPr>
              <a:t>Отзыв из отпуска</a:t>
            </a:r>
          </a:p>
          <a:p>
            <a:pPr marL="285750" indent="-285750" algn="ctr">
              <a:buFontTx/>
              <a:buChar char="-"/>
            </a:pPr>
            <a:endParaRPr lang="ru-RU" sz="1600" i="1" dirty="0">
              <a:solidFill>
                <a:schemeClr val="tx1"/>
              </a:solidFill>
            </a:endParaRPr>
          </a:p>
          <a:p>
            <a:pPr marL="285750" indent="-285750" algn="ctr">
              <a:buFontTx/>
              <a:buChar char="-"/>
            </a:pPr>
            <a:r>
              <a:rPr lang="ru-RU" sz="1600" i="1" dirty="0" smtClean="0">
                <a:solidFill>
                  <a:schemeClr val="tx1"/>
                </a:solidFill>
              </a:rPr>
              <a:t> Замена ЕОО денежной компенсацией</a:t>
            </a:r>
          </a:p>
          <a:p>
            <a:pPr marL="285750" indent="-285750" algn="ctr">
              <a:buFontTx/>
              <a:buChar char="-"/>
            </a:pPr>
            <a:endParaRPr lang="ru-RU" sz="1600" i="1" dirty="0">
              <a:solidFill>
                <a:schemeClr val="tx1"/>
              </a:solidFill>
            </a:endParaRPr>
          </a:p>
          <a:p>
            <a:pPr marL="285750" indent="-285750" algn="ctr">
              <a:buFontTx/>
              <a:buChar char="-"/>
            </a:pPr>
            <a:r>
              <a:rPr lang="ru-RU" sz="1600" i="1" dirty="0" smtClean="0">
                <a:solidFill>
                  <a:schemeClr val="tx1"/>
                </a:solidFill>
              </a:rPr>
              <a:t>Предоставление отпуска с последующим увольнением</a:t>
            </a:r>
            <a:endParaRPr lang="ru-RU" sz="1600" dirty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40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9848" y="404664"/>
            <a:ext cx="6454480" cy="1260760"/>
          </a:xfrm>
          <a:prstGeom prst="rect">
            <a:avLst/>
          </a:prstGeom>
          <a:solidFill>
            <a:schemeClr val="bg2"/>
          </a:solidFill>
          <a:ln w="952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VIII. </a:t>
            </a:r>
            <a:r>
              <a:rPr lang="ru-RU" sz="2800" dirty="0" smtClean="0">
                <a:solidFill>
                  <a:schemeClr val="tx1"/>
                </a:solidFill>
              </a:rPr>
              <a:t>Привлечение к работе 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в выходные и нерабочие 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праздничные дни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69848" y="2048256"/>
            <a:ext cx="6473952" cy="37570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5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Согласие работника</a:t>
            </a:r>
          </a:p>
          <a:p>
            <a:pPr lvl="4"/>
            <a:endParaRPr lang="ru-RU" sz="2800" dirty="0" smtClean="0">
              <a:solidFill>
                <a:schemeClr val="tx1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tx1"/>
                </a:solidFill>
              </a:rPr>
              <a:t>Служебная записка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sz="2800" dirty="0" smtClean="0">
              <a:solidFill>
                <a:schemeClr val="tx1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tx1"/>
                </a:solidFill>
              </a:rPr>
              <a:t>Составление правового акта 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dirty="0">
              <a:solidFill>
                <a:schemeClr val="tx1"/>
              </a:solidFill>
            </a:endParaRPr>
          </a:p>
          <a:p>
            <a:pPr marL="285750" indent="-285750" algn="ctr">
              <a:buFont typeface="Wingdings" pitchFamily="2" charset="2"/>
              <a:buChar char="Ø"/>
            </a:pPr>
            <a:endParaRPr lang="ru-RU" dirty="0">
              <a:solidFill>
                <a:schemeClr val="tx1"/>
              </a:solidFill>
            </a:endParaRPr>
          </a:p>
          <a:p>
            <a:pPr marL="285750" indent="-285750" algn="ctr">
              <a:buFont typeface="Wingdings" pitchFamily="2" charset="2"/>
              <a:buChar char="Ø"/>
            </a:pP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4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612648"/>
            <a:ext cx="6264696" cy="149850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IX.</a:t>
            </a:r>
            <a:r>
              <a:rPr lang="ru-RU" sz="2400" dirty="0" smtClean="0">
                <a:solidFill>
                  <a:schemeClr val="tx1"/>
                </a:solidFill>
              </a:rPr>
              <a:t> Оформление правоотношений, связанных с увольнением 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гражданского служащего (работника)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17904" y="2466568"/>
            <a:ext cx="6294456" cy="30506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</a:rPr>
              <a:t>Основания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</a:rPr>
              <a:t>Заявление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</a:rPr>
              <a:t>Правовой акт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</a:rPr>
              <a:t>Выдача трудовой книжки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</a:rPr>
              <a:t>Выдача документов, связанных с работой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sz="2400" dirty="0">
              <a:solidFill>
                <a:schemeClr val="tx1"/>
              </a:solidFill>
            </a:endParaRPr>
          </a:p>
          <a:p>
            <a:pPr algn="ctr"/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72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715536848"/>
              </p:ext>
            </p:extLst>
          </p:nvPr>
        </p:nvGraphicFramePr>
        <p:xfrm>
          <a:off x="1259632" y="404664"/>
          <a:ext cx="7416824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488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99032" y="502920"/>
            <a:ext cx="6720840" cy="537435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К инструкции 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по кадровому делопроизводству разработано более </a:t>
            </a:r>
            <a:r>
              <a:rPr lang="ru-RU" sz="2800" b="1" dirty="0" smtClean="0">
                <a:solidFill>
                  <a:schemeClr val="tx1"/>
                </a:solidFill>
              </a:rPr>
              <a:t>30</a:t>
            </a:r>
            <a:r>
              <a:rPr lang="ru-RU" sz="2800" dirty="0" smtClean="0">
                <a:solidFill>
                  <a:schemeClr val="tx1"/>
                </a:solidFill>
              </a:rPr>
              <a:t> приложений 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с образцами оформления и формулировками текстов 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отдельных видов документов </a:t>
            </a:r>
          </a:p>
          <a:p>
            <a:pPr algn="ctr"/>
            <a:endParaRPr lang="ru-RU" sz="2800" dirty="0">
              <a:solidFill>
                <a:schemeClr val="tx1"/>
              </a:solidFill>
            </a:endParaRPr>
          </a:p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 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0900" y="4293096"/>
            <a:ext cx="2362200" cy="1442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078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916832"/>
            <a:ext cx="7772400" cy="1829761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400" dirty="0" smtClean="0"/>
              <a:t>Типичные нарушения нормативных правовых актов при ведении кадрового делопроизводства в ИОГВ Мурманской области</a:t>
            </a:r>
            <a:endParaRPr lang="ru-RU" sz="440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0841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35416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Нормативные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правовые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акты,</a:t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регламентирующие ведение кадровой документации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9494" y="1846554"/>
            <a:ext cx="8348969" cy="4174733"/>
          </a:xfrm>
        </p:spPr>
        <p:txBody>
          <a:bodyPr>
            <a:normAutofit fontScale="77500" lnSpcReduction="20000"/>
          </a:bodyPr>
          <a:lstStyle/>
          <a:p>
            <a:pPr algn="ctr"/>
            <a:endParaRPr lang="ru-RU" b="1" dirty="0">
              <a:latin typeface="Constantia" pitchFamily="18" charset="0"/>
            </a:endParaRPr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r>
              <a:rPr lang="ru-RU" sz="2300" dirty="0" smtClean="0">
                <a:latin typeface="Constantia" pitchFamily="18" charset="0"/>
              </a:rPr>
              <a:t>Указ </a:t>
            </a:r>
            <a:r>
              <a:rPr lang="ru-RU" sz="2300" dirty="0">
                <a:latin typeface="Constantia" pitchFamily="18" charset="0"/>
              </a:rPr>
              <a:t>Президента Российской Федерации от 30.05.2005 № 609 «</a:t>
            </a:r>
            <a:r>
              <a:rPr lang="ru-RU" sz="2300" dirty="0" smtClean="0">
                <a:latin typeface="Constantia" pitchFamily="18" charset="0"/>
              </a:rPr>
              <a:t>Об утверждении </a:t>
            </a:r>
            <a:r>
              <a:rPr lang="ru-RU" sz="2300" dirty="0">
                <a:latin typeface="Constantia" pitchFamily="18" charset="0"/>
              </a:rPr>
              <a:t>Положения о персональных данных государственного гражданского служащего Российской Федерации и ведении его личного </a:t>
            </a:r>
            <a:r>
              <a:rPr lang="ru-RU" sz="2300" dirty="0" smtClean="0">
                <a:latin typeface="Constantia" pitchFamily="18" charset="0"/>
              </a:rPr>
              <a:t>дела» (далее - </a:t>
            </a:r>
            <a:r>
              <a:rPr lang="ru-RU" sz="2300" b="1" i="1" dirty="0" smtClean="0">
                <a:latin typeface="Constantia" pitchFamily="18" charset="0"/>
              </a:rPr>
              <a:t>Указ Президента РФ</a:t>
            </a:r>
            <a:r>
              <a:rPr lang="ru-RU" sz="2300" dirty="0" smtClean="0">
                <a:latin typeface="Constantia" pitchFamily="18" charset="0"/>
              </a:rPr>
              <a:t>);</a:t>
            </a:r>
          </a:p>
          <a:p>
            <a:pPr marL="109537" indent="0" algn="just">
              <a:spcBef>
                <a:spcPts val="0"/>
              </a:spcBef>
              <a:buNone/>
            </a:pPr>
            <a:endParaRPr lang="ru-RU" sz="2300" dirty="0" smtClean="0">
              <a:latin typeface="Constantia" pitchFamily="18" charset="0"/>
            </a:endParaRPr>
          </a:p>
          <a:p>
            <a:pPr lvl="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ru-RU" sz="2300" dirty="0">
                <a:latin typeface="Constantia" pitchFamily="18" charset="0"/>
              </a:rPr>
              <a:t>Распоряжение Правительства Мурманской области от 20.12.2012 </a:t>
            </a:r>
            <a:r>
              <a:rPr lang="ru-RU" sz="2300" dirty="0" smtClean="0">
                <a:latin typeface="Constantia" pitchFamily="18" charset="0"/>
              </a:rPr>
              <a:t>№ </a:t>
            </a:r>
            <a:r>
              <a:rPr lang="ru-RU" sz="2300" dirty="0">
                <a:latin typeface="Constantia" pitchFamily="18" charset="0"/>
              </a:rPr>
              <a:t>438-РП «Об инструкции по делопроизводству в исполнительных органах государственной власти Мурманской области</a:t>
            </a:r>
            <a:r>
              <a:rPr lang="ru-RU" sz="2300" dirty="0" smtClean="0">
                <a:latin typeface="Constantia" pitchFamily="18" charset="0"/>
              </a:rPr>
              <a:t>» (далее – </a:t>
            </a:r>
            <a:r>
              <a:rPr lang="ru-RU" sz="2300" b="1" i="1" dirty="0" smtClean="0">
                <a:latin typeface="Constantia" pitchFamily="18" charset="0"/>
              </a:rPr>
              <a:t>Инструкция по делопроизводству</a:t>
            </a:r>
            <a:r>
              <a:rPr lang="ru-RU" sz="2300" dirty="0" smtClean="0">
                <a:latin typeface="Constantia" pitchFamily="18" charset="0"/>
              </a:rPr>
              <a:t>);</a:t>
            </a:r>
          </a:p>
          <a:p>
            <a:pPr marL="109537" lvl="0" indent="0" algn="just">
              <a:spcBef>
                <a:spcPts val="0"/>
              </a:spcBef>
              <a:buNone/>
            </a:pPr>
            <a:endParaRPr lang="ru-RU" sz="2300" dirty="0" smtClean="0">
              <a:latin typeface="Constantia" pitchFamily="18" charset="0"/>
            </a:endParaRPr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r>
              <a:rPr lang="ru-RU" sz="2300" dirty="0">
                <a:latin typeface="Constantia" pitchFamily="18" charset="0"/>
              </a:rPr>
              <a:t>Приказ Министерства культуры Российской Федерации </a:t>
            </a:r>
            <a:r>
              <a:rPr lang="ru-RU" sz="2300" dirty="0" smtClean="0">
                <a:latin typeface="Constantia" pitchFamily="18" charset="0"/>
              </a:rPr>
              <a:t>от 25.08.2010 </a:t>
            </a:r>
            <a:r>
              <a:rPr lang="ru-RU" sz="2300" dirty="0">
                <a:latin typeface="Constantia" pitchFamily="18" charset="0"/>
              </a:rPr>
              <a:t>№ 558 «Об </a:t>
            </a:r>
            <a:r>
              <a:rPr lang="ru-RU" sz="2300" dirty="0" smtClean="0">
                <a:latin typeface="Constantia" pitchFamily="18" charset="0"/>
              </a:rPr>
              <a:t>утверждении «Перечня </a:t>
            </a:r>
            <a:r>
              <a:rPr lang="ru-RU" sz="2300" dirty="0">
                <a:latin typeface="Constantia" pitchFamily="18" charset="0"/>
              </a:rPr>
              <a:t>типовых управленческих архивных документов, образующихся в процессе деятельности государственных органов, органов местного самоуправления и организаций, с указанием сроков хранения», согласованный Решением ЦЭПК при </a:t>
            </a:r>
            <a:r>
              <a:rPr lang="ru-RU" sz="2300" dirty="0" err="1">
                <a:latin typeface="Constantia" pitchFamily="18" charset="0"/>
              </a:rPr>
              <a:t>Росархиве</a:t>
            </a:r>
            <a:r>
              <a:rPr lang="ru-RU" sz="2300" dirty="0">
                <a:latin typeface="Constantia" pitchFamily="18" charset="0"/>
              </a:rPr>
              <a:t> от </a:t>
            </a:r>
            <a:r>
              <a:rPr lang="ru-RU" sz="2300" dirty="0" smtClean="0">
                <a:latin typeface="Constantia" pitchFamily="18" charset="0"/>
              </a:rPr>
              <a:t>15.09.2009 (далее – </a:t>
            </a:r>
            <a:r>
              <a:rPr lang="ru-RU" sz="2300" b="1" i="1" dirty="0" smtClean="0">
                <a:latin typeface="Constantia" pitchFamily="18" charset="0"/>
              </a:rPr>
              <a:t>Перечень типовых управленческих документов</a:t>
            </a:r>
            <a:r>
              <a:rPr lang="ru-RU" sz="2300" dirty="0" smtClean="0">
                <a:latin typeface="Constantia" pitchFamily="18" charset="0"/>
              </a:rPr>
              <a:t>)</a:t>
            </a:r>
          </a:p>
          <a:p>
            <a:pPr marL="109537" indent="0" algn="just">
              <a:spcBef>
                <a:spcPts val="0"/>
              </a:spcBef>
              <a:buNone/>
            </a:pPr>
            <a:endParaRPr lang="ru-RU" sz="2300" dirty="0">
              <a:latin typeface="Constantia" pitchFamily="18" charset="0"/>
            </a:endParaRPr>
          </a:p>
          <a:p>
            <a:pPr marL="109537" indent="0" algn="just">
              <a:spcBef>
                <a:spcPts val="0"/>
              </a:spcBef>
              <a:buNone/>
            </a:pPr>
            <a:endParaRPr lang="ru-RU" sz="2600" dirty="0" smtClean="0">
              <a:latin typeface="Constantia" pitchFamily="18" charset="0"/>
            </a:endParaRPr>
          </a:p>
          <a:p>
            <a:pPr marL="109537" indent="0" algn="just">
              <a:spcBef>
                <a:spcPts val="0"/>
              </a:spcBef>
              <a:buNone/>
            </a:pPr>
            <a:endParaRPr lang="ru-RU" sz="2600" b="1" dirty="0">
              <a:latin typeface="Constantia" pitchFamily="18" charset="0"/>
            </a:endParaRPr>
          </a:p>
          <a:p>
            <a:pPr lvl="0" algn="just">
              <a:spcBef>
                <a:spcPts val="0"/>
              </a:spcBef>
              <a:buFont typeface="Wingdings" pitchFamily="2" charset="2"/>
              <a:buChar char="Ø"/>
            </a:pPr>
            <a:endParaRPr lang="ru-RU" sz="2600" dirty="0">
              <a:latin typeface="Constantia" pitchFamily="18" charset="0"/>
            </a:endParaRPr>
          </a:p>
          <a:p>
            <a:pPr algn="just"/>
            <a:endParaRPr lang="ru-RU" sz="2000" dirty="0">
              <a:latin typeface="Constantia" pitchFamily="18" charset="0"/>
            </a:endParaRPr>
          </a:p>
          <a:p>
            <a:pPr marL="109728" lvl="0" indent="0" algn="ctr">
              <a:buNone/>
            </a:pPr>
            <a:endParaRPr lang="ru-RU" sz="2000" b="1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12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47663" y="692696"/>
            <a:ext cx="6877245" cy="525658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i="1" dirty="0" smtClean="0">
              <a:solidFill>
                <a:schemeClr val="tx1"/>
              </a:solidFill>
            </a:endParaRPr>
          </a:p>
          <a:p>
            <a:pPr algn="ctr"/>
            <a:endParaRPr lang="en-US" sz="2800" b="1" i="1" dirty="0">
              <a:solidFill>
                <a:schemeClr val="tx1"/>
              </a:solidFill>
            </a:endParaRPr>
          </a:p>
          <a:p>
            <a:pPr algn="ctr"/>
            <a:r>
              <a:rPr lang="ru-RU" sz="2800" b="1" i="1" dirty="0" smtClean="0">
                <a:solidFill>
                  <a:schemeClr val="tx1"/>
                </a:solidFill>
              </a:rPr>
              <a:t>Презентация </a:t>
            </a:r>
          </a:p>
          <a:p>
            <a:pPr algn="ctr"/>
            <a:r>
              <a:rPr lang="ru-RU" sz="2800" b="1" i="1" dirty="0" smtClean="0">
                <a:solidFill>
                  <a:schemeClr val="tx1"/>
                </a:solidFill>
              </a:rPr>
              <a:t>проекта инструкции </a:t>
            </a:r>
            <a:r>
              <a:rPr lang="ru-RU" sz="2800" b="1" i="1" dirty="0">
                <a:solidFill>
                  <a:schemeClr val="tx1"/>
                </a:solidFill>
              </a:rPr>
              <a:t/>
            </a:r>
            <a:br>
              <a:rPr lang="ru-RU" sz="2800" b="1" i="1" dirty="0">
                <a:solidFill>
                  <a:schemeClr val="tx1"/>
                </a:solidFill>
              </a:rPr>
            </a:br>
            <a:r>
              <a:rPr lang="ru-RU" sz="2800" b="1" i="1" dirty="0">
                <a:solidFill>
                  <a:schemeClr val="tx1"/>
                </a:solidFill>
              </a:rPr>
              <a:t> по кадровому делопроизводству</a:t>
            </a:r>
            <a:br>
              <a:rPr lang="ru-RU" sz="2800" b="1" i="1" dirty="0">
                <a:solidFill>
                  <a:schemeClr val="tx1"/>
                </a:solidFill>
              </a:rPr>
            </a:br>
            <a:r>
              <a:rPr lang="ru-RU" sz="2800" b="1" i="1" dirty="0">
                <a:solidFill>
                  <a:schemeClr val="tx1"/>
                </a:solidFill>
              </a:rPr>
              <a:t> в </a:t>
            </a:r>
            <a:r>
              <a:rPr lang="ru-RU" sz="2800" b="1" i="1" dirty="0" smtClean="0">
                <a:solidFill>
                  <a:schemeClr val="tx1"/>
                </a:solidFill>
              </a:rPr>
              <a:t>исполнительных </a:t>
            </a:r>
            <a:r>
              <a:rPr lang="ru-RU" sz="2800" b="1" i="1" dirty="0">
                <a:solidFill>
                  <a:schemeClr val="tx1"/>
                </a:solidFill>
              </a:rPr>
              <a:t>органах </a:t>
            </a:r>
            <a:br>
              <a:rPr lang="ru-RU" sz="2800" b="1" i="1" dirty="0">
                <a:solidFill>
                  <a:schemeClr val="tx1"/>
                </a:solidFill>
              </a:rPr>
            </a:br>
            <a:r>
              <a:rPr lang="ru-RU" sz="2800" b="1" i="1" dirty="0">
                <a:solidFill>
                  <a:schemeClr val="tx1"/>
                </a:solidFill>
              </a:rPr>
              <a:t>государственной власти </a:t>
            </a:r>
            <a:br>
              <a:rPr lang="ru-RU" sz="2800" b="1" i="1" dirty="0">
                <a:solidFill>
                  <a:schemeClr val="tx1"/>
                </a:solidFill>
              </a:rPr>
            </a:br>
            <a:r>
              <a:rPr lang="ru-RU" sz="2800" b="1" i="1" dirty="0">
                <a:solidFill>
                  <a:schemeClr val="tx1"/>
                </a:solidFill>
              </a:rPr>
              <a:t>Мурманской области </a:t>
            </a:r>
            <a:endParaRPr lang="en-US" sz="2800" b="1" i="1" dirty="0" smtClean="0">
              <a:solidFill>
                <a:schemeClr val="tx1"/>
              </a:solidFill>
            </a:endParaRPr>
          </a:p>
          <a:p>
            <a:pPr algn="ctr"/>
            <a:endParaRPr lang="en-US" sz="2400" b="1" i="1" dirty="0">
              <a:solidFill>
                <a:schemeClr val="tx1"/>
              </a:solidFill>
            </a:endParaRPr>
          </a:p>
          <a:p>
            <a:pPr algn="ctr"/>
            <a:endParaRPr lang="en-US" sz="2400" b="1" i="1" dirty="0" smtClean="0">
              <a:solidFill>
                <a:schemeClr val="tx1"/>
              </a:solidFill>
            </a:endParaRPr>
          </a:p>
          <a:p>
            <a:pPr algn="ctr"/>
            <a:endParaRPr lang="en-US" sz="2400" b="1" i="1" dirty="0">
              <a:solidFill>
                <a:schemeClr val="tx1"/>
              </a:solidFill>
            </a:endParaRP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г. Мурманск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2015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ctr"/>
            <a:endParaRPr lang="ru-RU" sz="2400" b="1" dirty="0">
              <a:solidFill>
                <a:schemeClr val="tx1"/>
              </a:solidFill>
            </a:endParaRPr>
          </a:p>
        </p:txBody>
      </p:sp>
      <p:pic>
        <p:nvPicPr>
          <p:cNvPr id="7" name="Объект 4" descr="Оформление и ведение кадровой документации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6940" y="4101482"/>
            <a:ext cx="1851484" cy="1167737"/>
          </a:xfrm>
          <a:prstGeom prst="rect">
            <a:avLst/>
          </a:prstGeom>
          <a:solidFill>
            <a:schemeClr val="bg2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577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988840"/>
            <a:ext cx="2808312" cy="35283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НД, </a:t>
            </a:r>
            <a:endParaRPr lang="ru-RU" dirty="0" smtClean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 algn="ctr"/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согласованная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ЭПК, </a:t>
            </a:r>
          </a:p>
          <a:p>
            <a:pPr algn="ctr"/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не пересоставляется в течении</a:t>
            </a:r>
          </a:p>
          <a:p>
            <a:pPr algn="ctr"/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 5 лет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64088" y="1988840"/>
            <a:ext cx="2808312" cy="35283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В случае изменения структуры ИОГВ номенклатуру дел необходимо переработать и согласовать с ЭПК независимо от срока предыдущего согласования</a:t>
            </a:r>
          </a:p>
        </p:txBody>
      </p:sp>
      <p:sp>
        <p:nvSpPr>
          <p:cNvPr id="5" name="Овал 4"/>
          <p:cNvSpPr/>
          <p:nvPr/>
        </p:nvSpPr>
        <p:spPr>
          <a:xfrm>
            <a:off x="251520" y="1196752"/>
            <a:ext cx="1584176" cy="14401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Bookman Old Style" pitchFamily="18" charset="0"/>
              </a:rPr>
              <a:t>неверно</a:t>
            </a:r>
            <a:endParaRPr lang="ru-RU" sz="16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583289" y="1268760"/>
            <a:ext cx="1440160" cy="136815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361950" algn="l"/>
              </a:tabLst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верно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19672" y="5627959"/>
            <a:ext cx="7592143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*</a:t>
            </a:r>
            <a:r>
              <a:rPr lang="ru-RU" sz="1600" dirty="0">
                <a:latin typeface="Bookman Old Style" pitchFamily="18" charset="0"/>
              </a:rPr>
              <a:t>В соответствии с  п. 8 Инструкции по делопроизводству названиями </a:t>
            </a:r>
          </a:p>
          <a:p>
            <a:r>
              <a:rPr lang="ru-RU" sz="1600" dirty="0">
                <a:latin typeface="Bookman Old Style" pitchFamily="18" charset="0"/>
              </a:rPr>
              <a:t>разделов НД </a:t>
            </a:r>
            <a:r>
              <a:rPr lang="ru-RU" sz="1600" dirty="0" smtClean="0">
                <a:latin typeface="Bookman Old Style" pitchFamily="18" charset="0"/>
              </a:rPr>
              <a:t>являются </a:t>
            </a:r>
            <a:r>
              <a:rPr lang="ru-RU" sz="1600" dirty="0">
                <a:latin typeface="Bookman Old Style" pitchFamily="18" charset="0"/>
              </a:rPr>
              <a:t>названия структурных подразделений</a:t>
            </a: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51520" y="162506"/>
            <a:ext cx="86409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Номенклатура дел</a:t>
            </a:r>
            <a:b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</a:b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 кадрового подразделения (</a:t>
            </a: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НД)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51551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988840"/>
            <a:ext cx="2808312" cy="35283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chemeClr val="tx1"/>
                </a:solidFill>
                <a:latin typeface="Bookman Old Style" pitchFamily="18" charset="0"/>
              </a:rPr>
              <a:t>Все приказы по личному составу формируются в одно дело, срок которого </a:t>
            </a:r>
            <a:r>
              <a:rPr lang="ru-RU" b="1" i="1" dirty="0">
                <a:solidFill>
                  <a:schemeClr val="tx1"/>
                </a:solidFill>
                <a:latin typeface="Bookman Old Style" pitchFamily="18" charset="0"/>
              </a:rPr>
              <a:t>75 лет ЭПК</a:t>
            </a:r>
            <a:endParaRPr lang="ru-RU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64088" y="1988840"/>
            <a:ext cx="2808312" cy="35283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chemeClr val="tx1"/>
                </a:solidFill>
                <a:latin typeface="Bookman Old Style" pitchFamily="18" charset="0"/>
              </a:rPr>
              <a:t>Приказы по личному составу формировать в отдельные дела в соответствии со сроками хранения</a:t>
            </a:r>
            <a:endParaRPr lang="ru-RU" dirty="0">
              <a:latin typeface="Bookman Old Style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51520" y="1196752"/>
            <a:ext cx="1584176" cy="14401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Bookman Old Style" pitchFamily="18" charset="0"/>
              </a:rPr>
              <a:t>неверно</a:t>
            </a:r>
            <a:endParaRPr lang="ru-RU" sz="16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583289" y="1268760"/>
            <a:ext cx="1440160" cy="136815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361950" algn="l"/>
              </a:tabLst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верно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19672" y="5627959"/>
            <a:ext cx="77768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*</a:t>
            </a:r>
            <a:r>
              <a:rPr lang="ru-RU" sz="1600" dirty="0">
                <a:latin typeface="Bookman Old Style" pitchFamily="18" charset="0"/>
              </a:rPr>
              <a:t>В соответствии </a:t>
            </a:r>
            <a:r>
              <a:rPr lang="ru-RU" sz="1600" dirty="0" smtClean="0">
                <a:latin typeface="Bookman Old Style" pitchFamily="18" charset="0"/>
              </a:rPr>
              <a:t>со ст. 19 (б) Перечня типовых управленческих док-</a:t>
            </a:r>
            <a:r>
              <a:rPr lang="ru-RU" sz="1600" dirty="0" err="1" smtClean="0">
                <a:latin typeface="Bookman Old Style" pitchFamily="18" charset="0"/>
              </a:rPr>
              <a:t>тов</a:t>
            </a:r>
            <a:r>
              <a:rPr lang="ru-RU" sz="1600" dirty="0" smtClean="0">
                <a:latin typeface="Bookman Old Style" pitchFamily="18" charset="0"/>
              </a:rPr>
              <a:t> </a:t>
            </a:r>
            <a:endParaRPr lang="ru-RU" sz="1600" dirty="0">
              <a:latin typeface="Bookman Old Style" pitchFamily="18" charset="0"/>
            </a:endParaRPr>
          </a:p>
          <a:p>
            <a:r>
              <a:rPr lang="ru-RU" sz="1600" dirty="0" smtClean="0">
                <a:latin typeface="Bookman Old Style" pitchFamily="18" charset="0"/>
              </a:rPr>
              <a:t>срок хранения приказов по л/с(прием, перевод, увольнение…)-75 лет  </a:t>
            </a:r>
            <a:endParaRPr lang="ru-RU" sz="1600" dirty="0">
              <a:latin typeface="Bookman Old Style" pitchFamily="18" charset="0"/>
            </a:endParaRPr>
          </a:p>
          <a:p>
            <a:r>
              <a:rPr lang="ru-RU" dirty="0" smtClean="0"/>
              <a:t>                        </a:t>
            </a:r>
            <a:r>
              <a:rPr lang="ru-RU" sz="1600" dirty="0" smtClean="0">
                <a:latin typeface="Bookman Old Style" pitchFamily="18" charset="0"/>
              </a:rPr>
              <a:t>об отпусках, командировках – 5 лет </a:t>
            </a:r>
            <a:endParaRPr lang="ru-RU" sz="1600" dirty="0">
              <a:latin typeface="Bookman Old Style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162506"/>
            <a:ext cx="86409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latin typeface="Bookman Old Style" pitchFamily="18" charset="0"/>
                <a:cs typeface="Times New Roman" pitchFamily="18" charset="0"/>
              </a:rPr>
              <a:t>Приказы по личному </a:t>
            </a:r>
            <a:r>
              <a:rPr lang="ru-RU" sz="3200" b="1" dirty="0" smtClean="0">
                <a:latin typeface="Bookman Old Style" pitchFamily="18" charset="0"/>
                <a:cs typeface="Times New Roman" pitchFamily="18" charset="0"/>
              </a:rPr>
              <a:t>составу (л/с)</a:t>
            </a:r>
            <a:endParaRPr lang="ru-RU" sz="3200" b="1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74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988840"/>
            <a:ext cx="2808312" cy="35283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chemeClr val="tx1"/>
                </a:solidFill>
                <a:latin typeface="Bookman Old Style" pitchFamily="18" charset="0"/>
              </a:rPr>
              <a:t>В НД включено </a:t>
            </a:r>
            <a:r>
              <a:rPr lang="ru-RU" dirty="0" smtClean="0">
                <a:solidFill>
                  <a:schemeClr val="tx1"/>
                </a:solidFill>
                <a:latin typeface="Bookman Old Style" pitchFamily="18" charset="0"/>
              </a:rPr>
              <a:t>дело </a:t>
            </a:r>
            <a:r>
              <a:rPr lang="ru-RU" dirty="0">
                <a:solidFill>
                  <a:schemeClr val="tx1"/>
                </a:solidFill>
                <a:latin typeface="Bookman Old Style" pitchFamily="18" charset="0"/>
              </a:rPr>
              <a:t>«Основания к приказам по личному составу» со сроком хранения  -   </a:t>
            </a:r>
            <a:r>
              <a:rPr lang="ru-RU" b="1" i="1" dirty="0">
                <a:solidFill>
                  <a:schemeClr val="tx1"/>
                </a:solidFill>
                <a:latin typeface="Bookman Old Style" pitchFamily="18" charset="0"/>
              </a:rPr>
              <a:t>1 год </a:t>
            </a:r>
            <a:r>
              <a:rPr lang="ru-RU" dirty="0">
                <a:solidFill>
                  <a:schemeClr val="tx1"/>
                </a:solidFill>
                <a:latin typeface="Bookman Old Style" pitchFamily="18" charset="0"/>
              </a:rPr>
              <a:t>(ст. 20)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64088" y="1988840"/>
            <a:ext cx="2808312" cy="35283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chemeClr val="tx1"/>
                </a:solidFill>
                <a:latin typeface="Bookman Old Style" pitchFamily="18" charset="0"/>
              </a:rPr>
              <a:t>Внести </a:t>
            </a:r>
          </a:p>
          <a:p>
            <a:pPr lvl="0" algn="ctr"/>
            <a:r>
              <a:rPr lang="ru-RU" dirty="0">
                <a:solidFill>
                  <a:schemeClr val="tx1"/>
                </a:solidFill>
                <a:latin typeface="Bookman Old Style" pitchFamily="18" charset="0"/>
              </a:rPr>
              <a:t>изменения в НД, включив в нее дела:</a:t>
            </a:r>
          </a:p>
          <a:p>
            <a:pPr lvl="0" algn="ctr"/>
            <a:r>
              <a:rPr lang="ru-RU" dirty="0">
                <a:solidFill>
                  <a:schemeClr val="tx1"/>
                </a:solidFill>
                <a:latin typeface="Bookman Old Style" pitchFamily="18" charset="0"/>
              </a:rPr>
              <a:t>«Документы к приказам по личному составу» – </a:t>
            </a:r>
            <a:r>
              <a:rPr lang="ru-RU" b="1" i="1" dirty="0">
                <a:solidFill>
                  <a:schemeClr val="tx1"/>
                </a:solidFill>
                <a:latin typeface="Bookman Old Style" pitchFamily="18" charset="0"/>
              </a:rPr>
              <a:t>75 лет </a:t>
            </a:r>
          </a:p>
          <a:p>
            <a:pPr lvl="0" algn="ctr"/>
            <a:r>
              <a:rPr lang="ru-RU" dirty="0">
                <a:solidFill>
                  <a:schemeClr val="tx1"/>
                </a:solidFill>
                <a:latin typeface="Bookman Old Style" pitchFamily="18" charset="0"/>
              </a:rPr>
              <a:t>«Документы к приказам по основной деятельности» –  </a:t>
            </a:r>
            <a:r>
              <a:rPr lang="ru-RU" b="1" i="1" dirty="0">
                <a:solidFill>
                  <a:schemeClr val="tx1"/>
                </a:solidFill>
                <a:latin typeface="Bookman Old Style" pitchFamily="18" charset="0"/>
              </a:rPr>
              <a:t>постоянно</a:t>
            </a:r>
            <a:endParaRPr lang="ru-RU" sz="2400" b="1" i="1" dirty="0">
              <a:latin typeface="Bookman Old Style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51520" y="1196752"/>
            <a:ext cx="1584176" cy="14401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Bookman Old Style" pitchFamily="18" charset="0"/>
              </a:rPr>
              <a:t>неверно</a:t>
            </a:r>
            <a:endParaRPr lang="ru-RU" sz="16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583289" y="1268760"/>
            <a:ext cx="1440160" cy="136815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361950" algn="l"/>
              </a:tabLst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верно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19672" y="5627959"/>
            <a:ext cx="6974986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*</a:t>
            </a:r>
            <a:r>
              <a:rPr lang="ru-RU" sz="1600" dirty="0">
                <a:latin typeface="Bookman Old Style" pitchFamily="18" charset="0"/>
              </a:rPr>
              <a:t>В соответствии со ст. 19 </a:t>
            </a:r>
            <a:r>
              <a:rPr lang="ru-RU" sz="1600" dirty="0" smtClean="0">
                <a:latin typeface="Bookman Old Style" pitchFamily="18" charset="0"/>
              </a:rPr>
              <a:t>Перечня </a:t>
            </a:r>
            <a:r>
              <a:rPr lang="ru-RU" sz="1600" dirty="0">
                <a:latin typeface="Bookman Old Style" pitchFamily="18" charset="0"/>
              </a:rPr>
              <a:t>типовых управленческих </a:t>
            </a:r>
            <a:r>
              <a:rPr lang="ru-RU" sz="1600" dirty="0" smtClean="0">
                <a:latin typeface="Bookman Old Style" pitchFamily="18" charset="0"/>
              </a:rPr>
              <a:t> </a:t>
            </a:r>
            <a:endParaRPr lang="ru-RU" sz="1600" dirty="0">
              <a:latin typeface="Bookman Old Style" pitchFamily="18" charset="0"/>
            </a:endParaRPr>
          </a:p>
          <a:p>
            <a:r>
              <a:rPr lang="ru-RU" sz="1600" dirty="0" smtClean="0">
                <a:latin typeface="Bookman Old Style" pitchFamily="18" charset="0"/>
              </a:rPr>
              <a:t>документов срок хранения документов к приказам по о/д-пост.,</a:t>
            </a:r>
            <a:endParaRPr lang="ru-RU" sz="1600" dirty="0">
              <a:latin typeface="Bookman Old Style" pitchFamily="18" charset="0"/>
            </a:endParaRPr>
          </a:p>
          <a:p>
            <a:r>
              <a:rPr lang="ru-RU" dirty="0" smtClean="0"/>
              <a:t>                       </a:t>
            </a:r>
            <a:r>
              <a:rPr lang="ru-RU" sz="1600" dirty="0" smtClean="0">
                <a:latin typeface="Bookman Old Style" pitchFamily="18" charset="0"/>
              </a:rPr>
              <a:t>к приказам по л/с – 75 лет</a:t>
            </a:r>
            <a:endParaRPr lang="ru-RU" sz="1600" dirty="0">
              <a:latin typeface="Bookman Old Style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162506"/>
            <a:ext cx="86409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Основания к приказам по л/с,</a:t>
            </a: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/>
            </a:r>
            <a:b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</a:b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основной деятельности (о/д)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12384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988840"/>
            <a:ext cx="2808312" cy="35283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chemeClr val="tx1"/>
                </a:solidFill>
                <a:latin typeface="Bookman Old Style" pitchFamily="18" charset="0"/>
              </a:rPr>
              <a:t>В НД включено дело «ДР ГС» со сроком хранения –</a:t>
            </a:r>
            <a:r>
              <a:rPr lang="ru-RU" b="1" i="1" dirty="0">
                <a:solidFill>
                  <a:schemeClr val="tx1"/>
                </a:solidFill>
                <a:latin typeface="Bookman Old Style" pitchFamily="18" charset="0"/>
              </a:rPr>
              <a:t>постоянно</a:t>
            </a:r>
          </a:p>
          <a:p>
            <a:pPr lvl="0" algn="ctr"/>
            <a:r>
              <a:rPr lang="ru-RU" dirty="0">
                <a:solidFill>
                  <a:schemeClr val="tx1"/>
                </a:solidFill>
                <a:latin typeface="Bookman Old Style" pitchFamily="18" charset="0"/>
              </a:rPr>
              <a:t>В деле находятся индивидуальные </a:t>
            </a:r>
            <a:endParaRPr lang="ru-RU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lvl="0" algn="ctr"/>
            <a:r>
              <a:rPr lang="ru-RU" dirty="0" smtClean="0">
                <a:solidFill>
                  <a:schemeClr val="tx1"/>
                </a:solidFill>
                <a:latin typeface="Bookman Old Style" pitchFamily="18" charset="0"/>
              </a:rPr>
              <a:t>ДР </a:t>
            </a:r>
            <a:r>
              <a:rPr lang="ru-RU" dirty="0">
                <a:solidFill>
                  <a:schemeClr val="tx1"/>
                </a:solidFill>
                <a:latin typeface="Bookman Old Style" pitchFamily="18" charset="0"/>
              </a:rPr>
              <a:t>ГС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64088" y="1988840"/>
            <a:ext cx="2808312" cy="35283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chemeClr val="tx1"/>
                </a:solidFill>
                <a:latin typeface="Bookman Old Style" pitchFamily="18" charset="0"/>
              </a:rPr>
              <a:t>1 экз. ДР ГС  приобщается к личному делу ГС; </a:t>
            </a:r>
            <a:endParaRPr lang="ru-RU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lvl="0" algn="ctr"/>
            <a:r>
              <a:rPr lang="ru-RU" dirty="0" smtClean="0">
                <a:solidFill>
                  <a:schemeClr val="tx1"/>
                </a:solidFill>
                <a:latin typeface="Bookman Old Style" pitchFamily="18" charset="0"/>
              </a:rPr>
              <a:t>1 </a:t>
            </a:r>
            <a:r>
              <a:rPr lang="ru-RU" dirty="0">
                <a:solidFill>
                  <a:schemeClr val="tx1"/>
                </a:solidFill>
                <a:latin typeface="Bookman Old Style" pitchFamily="18" charset="0"/>
              </a:rPr>
              <a:t>экз. выдается ГС на руки; </a:t>
            </a:r>
            <a:endParaRPr lang="ru-RU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lvl="0" algn="ctr"/>
            <a:r>
              <a:rPr lang="ru-RU" dirty="0" smtClean="0">
                <a:solidFill>
                  <a:schemeClr val="tx1"/>
                </a:solidFill>
                <a:latin typeface="Bookman Old Style" pitchFamily="18" charset="0"/>
              </a:rPr>
              <a:t>руководителю </a:t>
            </a:r>
            <a:r>
              <a:rPr lang="ru-RU" dirty="0">
                <a:solidFill>
                  <a:schemeClr val="tx1"/>
                </a:solidFill>
                <a:latin typeface="Bookman Old Style" pitchFamily="18" charset="0"/>
              </a:rPr>
              <a:t>ГС выдается копия ДР, заверенная в установленном порядке</a:t>
            </a:r>
            <a:endParaRPr lang="ru-RU" dirty="0">
              <a:latin typeface="Bookman Old Style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51520" y="1196752"/>
            <a:ext cx="1584176" cy="14401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Bookman Old Style" pitchFamily="18" charset="0"/>
              </a:rPr>
              <a:t>неверно</a:t>
            </a:r>
            <a:endParaRPr lang="ru-RU" sz="16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583289" y="1268760"/>
            <a:ext cx="1440160" cy="136815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361950" algn="l"/>
              </a:tabLst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верно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19672" y="5627959"/>
            <a:ext cx="6766596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*</a:t>
            </a:r>
            <a:r>
              <a:rPr lang="ru-RU" sz="1600" dirty="0">
                <a:latin typeface="Bookman Old Style" pitchFamily="18" charset="0"/>
              </a:rPr>
              <a:t>В соответствии со ст. </a:t>
            </a:r>
            <a:r>
              <a:rPr lang="ru-RU" sz="1600" dirty="0" smtClean="0">
                <a:latin typeface="Bookman Old Style" pitchFamily="18" charset="0"/>
              </a:rPr>
              <a:t>80 </a:t>
            </a:r>
            <a:r>
              <a:rPr lang="ru-RU" sz="1600" dirty="0">
                <a:latin typeface="Bookman Old Style" pitchFamily="18" charset="0"/>
              </a:rPr>
              <a:t>Перечня типовых управленческих </a:t>
            </a:r>
            <a:r>
              <a:rPr lang="ru-RU" sz="1600" dirty="0" smtClean="0">
                <a:latin typeface="Bookman Old Style" pitchFamily="18" charset="0"/>
              </a:rPr>
              <a:t> </a:t>
            </a:r>
            <a:endParaRPr lang="ru-RU" sz="1600" dirty="0">
              <a:latin typeface="Bookman Old Style" pitchFamily="18" charset="0"/>
            </a:endParaRPr>
          </a:p>
          <a:p>
            <a:r>
              <a:rPr lang="ru-RU" sz="1600" dirty="0" smtClean="0">
                <a:latin typeface="Bookman Old Style" pitchFamily="18" charset="0"/>
              </a:rPr>
              <a:t>Документов сроки хранения индивидуальных ДР – 75 лет;</a:t>
            </a:r>
            <a:endParaRPr lang="ru-RU" sz="1600" dirty="0">
              <a:latin typeface="Bookman Old Style" pitchFamily="18" charset="0"/>
            </a:endParaRPr>
          </a:p>
          <a:p>
            <a:r>
              <a:rPr lang="ru-RU" dirty="0" smtClean="0"/>
              <a:t>                        </a:t>
            </a:r>
            <a:r>
              <a:rPr lang="ru-RU" sz="1600" dirty="0" smtClean="0">
                <a:latin typeface="Bookman Old Style" pitchFamily="18" charset="0"/>
              </a:rPr>
              <a:t>типовых, разработанных на месте - постоянно </a:t>
            </a:r>
            <a:endParaRPr lang="ru-RU" sz="1600" dirty="0">
              <a:latin typeface="Bookman Old Style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162506"/>
            <a:ext cx="86409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Должностные регламенты</a:t>
            </a: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/>
            </a:r>
            <a:b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</a:b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гражданских служащих (ДР ГС)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92644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988840"/>
            <a:ext cx="2808312" cy="35283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chemeClr val="tx1"/>
                </a:solidFill>
                <a:latin typeface="Bookman Old Style" pitchFamily="18" charset="0"/>
              </a:rPr>
              <a:t>Акты  подшиваются в </a:t>
            </a:r>
            <a:r>
              <a:rPr lang="ru-RU" dirty="0" smtClean="0">
                <a:solidFill>
                  <a:schemeClr val="tx1"/>
                </a:solidFill>
                <a:latin typeface="Bookman Old Style" pitchFamily="18" charset="0"/>
              </a:rPr>
              <a:t>личные дела ГС </a:t>
            </a:r>
            <a:r>
              <a:rPr lang="ru-RU" dirty="0">
                <a:solidFill>
                  <a:schemeClr val="tx1"/>
                </a:solidFill>
                <a:latin typeface="Bookman Old Style" pitchFamily="18" charset="0"/>
              </a:rPr>
              <a:t>либо находятся в отдельной папке за несколько лет в неупорядоченном состоянии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64088" y="1988840"/>
            <a:ext cx="2808312" cy="35283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chemeClr val="tx1"/>
                </a:solidFill>
              </a:rPr>
              <a:t>Сформировать акты приема-передачи </a:t>
            </a:r>
            <a:r>
              <a:rPr lang="ru-RU" dirty="0" smtClean="0">
                <a:solidFill>
                  <a:schemeClr val="tx1"/>
                </a:solidFill>
              </a:rPr>
              <a:t>личных дел </a:t>
            </a:r>
            <a:r>
              <a:rPr lang="ru-RU" dirty="0">
                <a:solidFill>
                  <a:schemeClr val="tx1"/>
                </a:solidFill>
              </a:rPr>
              <a:t>ГС в отдельные дела в хронологическом порядке. Включить их в соответствующие годовые разделы описи дел по л/с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51520" y="1196752"/>
            <a:ext cx="1584176" cy="14401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Bookman Old Style" pitchFamily="18" charset="0"/>
              </a:rPr>
              <a:t>неверно</a:t>
            </a:r>
            <a:endParaRPr lang="ru-RU" sz="16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583289" y="1268760"/>
            <a:ext cx="1440160" cy="136815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361950" algn="l"/>
              </a:tabLst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верно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19672" y="5627959"/>
            <a:ext cx="777686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*</a:t>
            </a:r>
            <a:r>
              <a:rPr lang="ru-RU" sz="1600" dirty="0">
                <a:latin typeface="Bookman Old Style" pitchFamily="18" charset="0"/>
              </a:rPr>
              <a:t>В соответствии </a:t>
            </a:r>
            <a:r>
              <a:rPr lang="ru-RU" sz="1600" dirty="0" smtClean="0">
                <a:latin typeface="Bookman Old Style" pitchFamily="18" charset="0"/>
              </a:rPr>
              <a:t>со ст. 667 Перечня типовых управленческих  </a:t>
            </a:r>
            <a:endParaRPr lang="ru-RU" sz="1600" dirty="0">
              <a:latin typeface="Bookman Old Style" pitchFamily="18" charset="0"/>
            </a:endParaRPr>
          </a:p>
          <a:p>
            <a:pPr lvl="0"/>
            <a:r>
              <a:rPr lang="ru-RU" sz="1600" dirty="0" smtClean="0">
                <a:latin typeface="Bookman Old Style" pitchFamily="18" charset="0"/>
              </a:rPr>
              <a:t>документов срок хранения срок </a:t>
            </a:r>
            <a:r>
              <a:rPr lang="ru-RU" sz="1600" dirty="0">
                <a:latin typeface="Bookman Old Style" pitchFamily="18" charset="0"/>
              </a:rPr>
              <a:t>хранения актов приема-передачи </a:t>
            </a:r>
            <a:r>
              <a:rPr lang="ru-RU" sz="1600" dirty="0" smtClean="0">
                <a:latin typeface="Bookman Old Style" pitchFamily="18" charset="0"/>
              </a:rPr>
              <a:t> </a:t>
            </a:r>
          </a:p>
          <a:p>
            <a:pPr lvl="0"/>
            <a:r>
              <a:rPr lang="ru-RU" sz="1600" dirty="0" smtClean="0">
                <a:latin typeface="Bookman Old Style" pitchFamily="18" charset="0"/>
              </a:rPr>
              <a:t>                   личных дел ГС при переходе </a:t>
            </a:r>
            <a:r>
              <a:rPr lang="ru-RU" sz="1600" dirty="0">
                <a:latin typeface="Bookman Old Style" pitchFamily="18" charset="0"/>
              </a:rPr>
              <a:t>на другую работу – </a:t>
            </a:r>
            <a:r>
              <a:rPr lang="ru-RU" sz="1600" b="1" i="1" dirty="0">
                <a:latin typeface="Bookman Old Style" pitchFamily="18" charset="0"/>
              </a:rPr>
              <a:t>75 лет </a:t>
            </a:r>
            <a:r>
              <a:rPr lang="ru-RU" sz="1600" dirty="0" smtClean="0">
                <a:latin typeface="Bookman Old Style" pitchFamily="18" charset="0"/>
              </a:rPr>
              <a:t> </a:t>
            </a:r>
            <a:endParaRPr lang="ru-RU" sz="1600" dirty="0">
              <a:latin typeface="Bookman Old Style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162506"/>
            <a:ext cx="86409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Bookman Old Style" pitchFamily="18" charset="0"/>
                <a:cs typeface="Times New Roman" pitchFamily="18" charset="0"/>
              </a:rPr>
              <a:t>Акты приема-передачи</a:t>
            </a:r>
          </a:p>
          <a:p>
            <a:pPr algn="ctr"/>
            <a:r>
              <a:rPr lang="ru-RU" sz="3200" b="1" dirty="0" smtClean="0">
                <a:latin typeface="Bookman Old Style" pitchFamily="18" charset="0"/>
                <a:cs typeface="Times New Roman" pitchFamily="18" charset="0"/>
              </a:rPr>
              <a:t> личных дел ГС </a:t>
            </a:r>
            <a:endParaRPr lang="ru-RU" sz="3200" b="1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65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988840"/>
            <a:ext cx="2808312" cy="35283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chemeClr val="tx1"/>
                </a:solidFill>
                <a:latin typeface="Bookman Old Style" pitchFamily="18" charset="0"/>
              </a:rPr>
              <a:t>Крайними датами начала и окончания </a:t>
            </a:r>
            <a:r>
              <a:rPr lang="ru-RU" dirty="0" smtClean="0">
                <a:solidFill>
                  <a:schemeClr val="tx1"/>
                </a:solidFill>
                <a:latin typeface="Bookman Old Style" pitchFamily="18" charset="0"/>
              </a:rPr>
              <a:t>личных дел </a:t>
            </a:r>
            <a:r>
              <a:rPr lang="ru-RU" dirty="0">
                <a:solidFill>
                  <a:schemeClr val="tx1"/>
                </a:solidFill>
                <a:latin typeface="Bookman Old Style" pitchFamily="18" charset="0"/>
              </a:rPr>
              <a:t>являются даты первого и последнего дня работы </a:t>
            </a:r>
            <a:r>
              <a:rPr lang="ru-RU" dirty="0" smtClean="0">
                <a:solidFill>
                  <a:schemeClr val="tx1"/>
                </a:solidFill>
                <a:latin typeface="Bookman Old Style" pitchFamily="18" charset="0"/>
              </a:rPr>
              <a:t>ГС</a:t>
            </a:r>
            <a:endParaRPr lang="ru-RU" dirty="0">
              <a:latin typeface="Bookman Old Style" pitchFamily="18" charset="0"/>
            </a:endParaRPr>
          </a:p>
          <a:p>
            <a:pPr algn="ctr"/>
            <a:endParaRPr lang="ru-RU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64088" y="1988840"/>
            <a:ext cx="2808312" cy="35283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chemeClr val="tx1"/>
                </a:solidFill>
                <a:latin typeface="Bookman Old Style" pitchFamily="18" charset="0"/>
              </a:rPr>
              <a:t>Крайними датами личного дела являются даты подписания приказа о приеме и увольнении лица, на которое это дело заведено  </a:t>
            </a:r>
          </a:p>
        </p:txBody>
      </p:sp>
      <p:sp>
        <p:nvSpPr>
          <p:cNvPr id="5" name="Овал 4"/>
          <p:cNvSpPr/>
          <p:nvPr/>
        </p:nvSpPr>
        <p:spPr>
          <a:xfrm>
            <a:off x="251520" y="1196752"/>
            <a:ext cx="1584176" cy="14401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Bookman Old Style" pitchFamily="18" charset="0"/>
              </a:rPr>
              <a:t>неверно</a:t>
            </a:r>
            <a:endParaRPr lang="ru-RU" sz="16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583289" y="1268760"/>
            <a:ext cx="1440160" cy="136815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361950" algn="l"/>
              </a:tabLst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верно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19672" y="5627959"/>
            <a:ext cx="6452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*</a:t>
            </a:r>
            <a:r>
              <a:rPr lang="ru-RU" sz="1600" dirty="0">
                <a:latin typeface="Bookman Old Style" pitchFamily="18" charset="0"/>
              </a:rPr>
              <a:t>В соответствии с  п. </a:t>
            </a:r>
            <a:r>
              <a:rPr lang="ru-RU" sz="1600" dirty="0" smtClean="0">
                <a:latin typeface="Bookman Old Style" pitchFamily="18" charset="0"/>
              </a:rPr>
              <a:t>9.3. </a:t>
            </a:r>
            <a:r>
              <a:rPr lang="ru-RU" sz="1600" dirty="0">
                <a:latin typeface="Bookman Old Style" pitchFamily="18" charset="0"/>
              </a:rPr>
              <a:t>Инструкции по </a:t>
            </a:r>
            <a:r>
              <a:rPr lang="ru-RU" sz="1600" dirty="0" smtClean="0">
                <a:latin typeface="Bookman Old Style" pitchFamily="18" charset="0"/>
              </a:rPr>
              <a:t>делопроизводству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51520" y="162506"/>
            <a:ext cx="86409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latin typeface="Bookman Old Style" pitchFamily="18" charset="0"/>
                <a:cs typeface="Times New Roman" pitchFamily="18" charset="0"/>
              </a:rPr>
              <a:t>Крайние даты </a:t>
            </a:r>
            <a:endParaRPr lang="ru-RU" sz="3200" b="1" dirty="0" smtClean="0">
              <a:latin typeface="Bookman Old Style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latin typeface="Bookman Old Style" pitchFamily="18" charset="0"/>
                <a:cs typeface="Times New Roman" pitchFamily="18" charset="0"/>
              </a:rPr>
              <a:t>на </a:t>
            </a:r>
            <a:r>
              <a:rPr lang="ru-RU" sz="3200" b="1" dirty="0">
                <a:latin typeface="Bookman Old Style" pitchFamily="18" charset="0"/>
                <a:cs typeface="Times New Roman" pitchFamily="18" charset="0"/>
              </a:rPr>
              <a:t>обложках личных дел 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35140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988840"/>
            <a:ext cx="2808312" cy="35283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lvl="0" algn="ctr"/>
            <a:r>
              <a:rPr lang="ru-RU" dirty="0" smtClean="0">
                <a:solidFill>
                  <a:schemeClr val="tx1"/>
                </a:solidFill>
                <a:latin typeface="Bookman Old Style" pitchFamily="18" charset="0"/>
              </a:rPr>
              <a:t> На приказах по л/с проставлены </a:t>
            </a:r>
            <a:r>
              <a:rPr lang="ru-RU" dirty="0">
                <a:solidFill>
                  <a:schemeClr val="tx1"/>
                </a:solidFill>
                <a:latin typeface="Bookman Old Style" pitchFamily="18" charset="0"/>
              </a:rPr>
              <a:t>только </a:t>
            </a:r>
            <a:r>
              <a:rPr lang="ru-RU" dirty="0" smtClean="0">
                <a:solidFill>
                  <a:schemeClr val="tx1"/>
                </a:solidFill>
                <a:latin typeface="Bookman Old Style" pitchFamily="18" charset="0"/>
              </a:rPr>
              <a:t>подписи лиц,</a:t>
            </a:r>
            <a:endParaRPr lang="ru-RU" dirty="0">
              <a:solidFill>
                <a:schemeClr val="tx1"/>
              </a:solidFill>
              <a:latin typeface="Bookman Old Style" pitchFamily="18" charset="0"/>
            </a:endParaRPr>
          </a:p>
          <a:p>
            <a:pPr lvl="0" algn="ctr"/>
            <a:r>
              <a:rPr lang="ru-RU" dirty="0" smtClean="0">
                <a:solidFill>
                  <a:schemeClr val="tx1"/>
                </a:solidFill>
                <a:latin typeface="Bookman Old Style" pitchFamily="18" charset="0"/>
              </a:rPr>
              <a:t>ознакомившихся с ними, не указаны </a:t>
            </a:r>
            <a:r>
              <a:rPr lang="ru-RU" dirty="0">
                <a:solidFill>
                  <a:schemeClr val="tx1"/>
                </a:solidFill>
                <a:latin typeface="Bookman Old Style" pitchFamily="18" charset="0"/>
              </a:rPr>
              <a:t>расшифровки </a:t>
            </a:r>
            <a:r>
              <a:rPr lang="ru-RU" dirty="0" smtClean="0">
                <a:solidFill>
                  <a:schemeClr val="tx1"/>
                </a:solidFill>
                <a:latin typeface="Bookman Old Style" pitchFamily="18" charset="0"/>
              </a:rPr>
              <a:t>подписей, </a:t>
            </a:r>
            <a:r>
              <a:rPr lang="ru-RU" dirty="0">
                <a:solidFill>
                  <a:schemeClr val="tx1"/>
                </a:solidFill>
                <a:latin typeface="Bookman Old Style" pitchFamily="18" charset="0"/>
              </a:rPr>
              <a:t>даты </a:t>
            </a:r>
            <a:r>
              <a:rPr lang="ru-RU" dirty="0" smtClean="0">
                <a:solidFill>
                  <a:schemeClr val="tx1"/>
                </a:solidFill>
                <a:latin typeface="Bookman Old Style" pitchFamily="18" charset="0"/>
              </a:rPr>
              <a:t>визирования </a:t>
            </a:r>
            <a:endParaRPr lang="ru-RU" dirty="0">
              <a:latin typeface="Bookman Old Style" pitchFamily="18" charset="0"/>
            </a:endParaRPr>
          </a:p>
          <a:p>
            <a:pPr algn="ctr"/>
            <a:endParaRPr lang="ru-RU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64088" y="1988840"/>
            <a:ext cx="2808312" cy="35283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chemeClr val="tx1"/>
                </a:solidFill>
                <a:latin typeface="Bookman Old Style" pitchFamily="18" charset="0"/>
              </a:rPr>
              <a:t>Визы включают </a:t>
            </a:r>
            <a:r>
              <a:rPr lang="ru-RU" dirty="0" smtClean="0">
                <a:solidFill>
                  <a:schemeClr val="tx1"/>
                </a:solidFill>
                <a:latin typeface="Bookman Old Style" pitchFamily="18" charset="0"/>
              </a:rPr>
              <a:t>не только подписи лиц, но и расшифровку </a:t>
            </a:r>
            <a:r>
              <a:rPr lang="ru-RU" dirty="0">
                <a:solidFill>
                  <a:schemeClr val="tx1"/>
                </a:solidFill>
                <a:latin typeface="Bookman Old Style" pitchFamily="18" charset="0"/>
              </a:rPr>
              <a:t>подписей и дату</a:t>
            </a:r>
          </a:p>
        </p:txBody>
      </p:sp>
      <p:sp>
        <p:nvSpPr>
          <p:cNvPr id="5" name="Овал 4"/>
          <p:cNvSpPr/>
          <p:nvPr/>
        </p:nvSpPr>
        <p:spPr>
          <a:xfrm>
            <a:off x="251520" y="1196752"/>
            <a:ext cx="1584176" cy="14401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Bookman Old Style" pitchFamily="18" charset="0"/>
              </a:rPr>
              <a:t>неверно</a:t>
            </a:r>
            <a:endParaRPr lang="ru-RU" sz="16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583289" y="1268760"/>
            <a:ext cx="1440160" cy="136815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361950" algn="l"/>
              </a:tabLst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верно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19672" y="5627959"/>
            <a:ext cx="6452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*</a:t>
            </a:r>
            <a:r>
              <a:rPr lang="ru-RU" sz="1600" dirty="0">
                <a:latin typeface="Bookman Old Style" pitchFamily="18" charset="0"/>
              </a:rPr>
              <a:t>В соответствии с  п. </a:t>
            </a:r>
            <a:r>
              <a:rPr lang="ru-RU" sz="1600" dirty="0" smtClean="0">
                <a:latin typeface="Bookman Old Style" pitchFamily="18" charset="0"/>
              </a:rPr>
              <a:t>6.2. </a:t>
            </a:r>
            <a:r>
              <a:rPr lang="ru-RU" sz="1600" dirty="0">
                <a:latin typeface="Bookman Old Style" pitchFamily="18" charset="0"/>
              </a:rPr>
              <a:t>Инструкции по </a:t>
            </a:r>
            <a:r>
              <a:rPr lang="ru-RU" sz="1600" dirty="0" smtClean="0">
                <a:latin typeface="Bookman Old Style" pitchFamily="18" charset="0"/>
              </a:rPr>
              <a:t>делопроизводству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51520" y="162506"/>
            <a:ext cx="86409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Bookman Old Style" pitchFamily="18" charset="0"/>
                <a:cs typeface="Times New Roman" pitchFamily="18" charset="0"/>
              </a:rPr>
              <a:t>Визы в приказах по л/с 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10821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988840"/>
            <a:ext cx="2808312" cy="35283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/>
              <a:t> </a:t>
            </a:r>
            <a:r>
              <a:rPr lang="ru-RU" dirty="0" smtClean="0"/>
              <a:t>              </a:t>
            </a:r>
            <a:r>
              <a:rPr lang="ru-RU" dirty="0" smtClean="0">
                <a:solidFill>
                  <a:schemeClr val="tx1"/>
                </a:solidFill>
              </a:rPr>
              <a:t>к личным делам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</a:rPr>
              <a:t>           приобщены копии:</a:t>
            </a:r>
            <a:endParaRPr lang="ru-RU" dirty="0">
              <a:solidFill>
                <a:schemeClr val="tx1"/>
              </a:solidFill>
            </a:endParaRPr>
          </a:p>
          <a:p>
            <a:pPr marL="285750" lvl="0" indent="-285750">
              <a:buFontTx/>
              <a:buChar char="-"/>
            </a:pPr>
            <a:r>
              <a:rPr lang="ru-RU" sz="1600" dirty="0" smtClean="0">
                <a:solidFill>
                  <a:schemeClr val="tx1"/>
                </a:solidFill>
                <a:latin typeface="Bookman Old Style" pitchFamily="18" charset="0"/>
              </a:rPr>
              <a:t>больничных листов; </a:t>
            </a:r>
          </a:p>
          <a:p>
            <a:pPr marL="285750" lvl="0" indent="-285750">
              <a:buFontTx/>
              <a:buChar char="-"/>
            </a:pPr>
            <a:r>
              <a:rPr lang="ru-RU" sz="1600" dirty="0" smtClean="0">
                <a:solidFill>
                  <a:schemeClr val="tx1"/>
                </a:solidFill>
                <a:latin typeface="Bookman Old Style" pitchFamily="18" charset="0"/>
              </a:rPr>
              <a:t>справок </a:t>
            </a:r>
            <a:r>
              <a:rPr lang="ru-RU" sz="1600" dirty="0">
                <a:solidFill>
                  <a:schemeClr val="tx1"/>
                </a:solidFill>
                <a:latin typeface="Bookman Old Style" pitchFamily="18" charset="0"/>
              </a:rPr>
              <a:t>о постановке на учет по </a:t>
            </a:r>
            <a:r>
              <a:rPr lang="ru-RU" sz="1600" dirty="0" smtClean="0">
                <a:solidFill>
                  <a:schemeClr val="tx1"/>
                </a:solidFill>
                <a:latin typeface="Bookman Old Style" pitchFamily="18" charset="0"/>
              </a:rPr>
              <a:t>беременности;</a:t>
            </a:r>
          </a:p>
          <a:p>
            <a:pPr marL="285750" lvl="0" indent="-285750">
              <a:buFontTx/>
              <a:buChar char="-"/>
            </a:pPr>
            <a:r>
              <a:rPr lang="ru-RU" sz="1600" dirty="0" smtClean="0">
                <a:solidFill>
                  <a:schemeClr val="tx1"/>
                </a:solidFill>
                <a:latin typeface="Bookman Old Style" pitchFamily="18" charset="0"/>
              </a:rPr>
              <a:t>запросы </a:t>
            </a:r>
            <a:r>
              <a:rPr lang="ru-RU" sz="1600" dirty="0">
                <a:solidFill>
                  <a:schemeClr val="tx1"/>
                </a:solidFill>
                <a:latin typeface="Bookman Old Style" pitchFamily="18" charset="0"/>
              </a:rPr>
              <a:t>о проверке сведений о </a:t>
            </a:r>
            <a:r>
              <a:rPr lang="ru-RU" sz="1600" dirty="0" smtClean="0">
                <a:solidFill>
                  <a:schemeClr val="tx1"/>
                </a:solidFill>
                <a:latin typeface="Bookman Old Style" pitchFamily="18" charset="0"/>
              </a:rPr>
              <a:t>ГС;</a:t>
            </a:r>
          </a:p>
          <a:p>
            <a:pPr marL="285750" lvl="0" indent="-285750">
              <a:buFontTx/>
              <a:buChar char="-"/>
            </a:pPr>
            <a:r>
              <a:rPr lang="ru-RU" sz="1600" dirty="0" smtClean="0">
                <a:solidFill>
                  <a:schemeClr val="tx1"/>
                </a:solidFill>
                <a:latin typeface="Bookman Old Style" pitchFamily="18" charset="0"/>
              </a:rPr>
              <a:t>служебные </a:t>
            </a:r>
            <a:r>
              <a:rPr lang="ru-RU" sz="1600" dirty="0">
                <a:solidFill>
                  <a:schemeClr val="tx1"/>
                </a:solidFill>
                <a:latin typeface="Bookman Old Style" pitchFamily="18" charset="0"/>
              </a:rPr>
              <a:t>записки о надбавках</a:t>
            </a:r>
            <a:r>
              <a:rPr lang="ru-RU" sz="1600" dirty="0" smtClean="0">
                <a:solidFill>
                  <a:schemeClr val="tx1"/>
                </a:solidFill>
                <a:latin typeface="Bookman Old Style" pitchFamily="18" charset="0"/>
              </a:rPr>
              <a:t>;</a:t>
            </a:r>
          </a:p>
          <a:p>
            <a:pPr marL="285750" lvl="0" indent="-285750">
              <a:buFontTx/>
              <a:buChar char="-"/>
            </a:pPr>
            <a:r>
              <a:rPr lang="ru-RU" sz="1600" dirty="0" smtClean="0">
                <a:solidFill>
                  <a:schemeClr val="tx1"/>
                </a:solidFill>
                <a:latin typeface="Bookman Old Style" pitchFamily="18" charset="0"/>
              </a:rPr>
              <a:t>реквизиты </a:t>
            </a:r>
            <a:r>
              <a:rPr lang="ru-RU" sz="1600" dirty="0">
                <a:solidFill>
                  <a:schemeClr val="tx1"/>
                </a:solidFill>
                <a:latin typeface="Bookman Old Style" pitchFamily="18" charset="0"/>
              </a:rPr>
              <a:t>банков для </a:t>
            </a:r>
            <a:r>
              <a:rPr lang="ru-RU" sz="1600" dirty="0" smtClean="0">
                <a:solidFill>
                  <a:schemeClr val="tx1"/>
                </a:solidFill>
                <a:latin typeface="Bookman Old Style" pitchFamily="18" charset="0"/>
              </a:rPr>
              <a:t>перечисления з/п и др. </a:t>
            </a:r>
            <a:endParaRPr lang="ru-RU" sz="1600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64088" y="1988840"/>
            <a:ext cx="2808312" cy="35283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solidFill>
                  <a:schemeClr val="tx1"/>
                </a:solidFill>
                <a:latin typeface="Bookman Old Style" pitchFamily="18" charset="0"/>
              </a:rPr>
              <a:t>К документам личного дела приобщаются документы в соответствии с перечнем документов, указанным в </a:t>
            </a:r>
            <a:r>
              <a:rPr lang="ru-RU" dirty="0">
                <a:solidFill>
                  <a:schemeClr val="tx1"/>
                </a:solidFill>
                <a:latin typeface="Bookman Old Style" pitchFamily="18" charset="0"/>
              </a:rPr>
              <a:t>п.16 Указа Президента РФ от 30.05.2005</a:t>
            </a:r>
          </a:p>
        </p:txBody>
      </p:sp>
      <p:sp>
        <p:nvSpPr>
          <p:cNvPr id="5" name="Овал 4"/>
          <p:cNvSpPr/>
          <p:nvPr/>
        </p:nvSpPr>
        <p:spPr>
          <a:xfrm>
            <a:off x="251520" y="1196752"/>
            <a:ext cx="1584176" cy="14401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Bookman Old Style" pitchFamily="18" charset="0"/>
              </a:rPr>
              <a:t>неверно</a:t>
            </a:r>
            <a:endParaRPr lang="ru-RU" sz="16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583289" y="1268760"/>
            <a:ext cx="1440160" cy="136815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361950" algn="l"/>
              </a:tabLst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верно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162506"/>
            <a:ext cx="86409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Bookman Old Style" pitchFamily="18" charset="0"/>
                <a:cs typeface="Times New Roman" pitchFamily="18" charset="0"/>
              </a:rPr>
              <a:t>Состав документов личного дела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7653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988840"/>
            <a:ext cx="2808312" cy="35283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Bookman Old Style" pitchFamily="18" charset="0"/>
              </a:rPr>
              <a:t>Акт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Bookman Old Style" pitchFamily="18" charset="0"/>
              </a:rPr>
              <a:t>о выделении к уничтожению дел, сроки хранения которых истекли, не согласованы ЭК либо вообще не составлены, в то время как дел с истекшими сроками </a:t>
            </a:r>
            <a:r>
              <a:rPr lang="ru-RU" dirty="0">
                <a:solidFill>
                  <a:schemeClr val="tx1"/>
                </a:solidFill>
                <a:latin typeface="Bookman Old Style" pitchFamily="18" charset="0"/>
              </a:rPr>
              <a:t>хранения в наличии нет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64088" y="1988840"/>
            <a:ext cx="2808312" cy="35283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Проводить экспертизу ценности всех документов, уничтожать документы в установленном порядке, составляя акты о выделении к уничтожению</a:t>
            </a:r>
            <a:endParaRPr lang="ru-RU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51520" y="1196752"/>
            <a:ext cx="1584176" cy="14401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Bookman Old Style" pitchFamily="18" charset="0"/>
              </a:rPr>
              <a:t>неверно</a:t>
            </a:r>
            <a:endParaRPr lang="ru-RU" sz="16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583289" y="1268760"/>
            <a:ext cx="1440160" cy="136815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361950" algn="l"/>
              </a:tabLst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верно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19672" y="5627959"/>
            <a:ext cx="57759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*</a:t>
            </a:r>
            <a:r>
              <a:rPr lang="ru-RU" sz="1400" dirty="0">
                <a:latin typeface="Bookman Old Style" pitchFamily="18" charset="0"/>
              </a:rPr>
              <a:t>В </a:t>
            </a:r>
            <a:r>
              <a:rPr lang="ru-RU" sz="1400">
                <a:latin typeface="Bookman Old Style" pitchFamily="18" charset="0"/>
              </a:rPr>
              <a:t>соответствии </a:t>
            </a:r>
            <a:r>
              <a:rPr lang="ru-RU" sz="1400" smtClean="0">
                <a:latin typeface="Bookman Old Style" pitchFamily="18" charset="0"/>
              </a:rPr>
              <a:t>со  с</a:t>
            </a:r>
            <a:r>
              <a:rPr lang="ru-RU" sz="1400" smtClean="0">
                <a:latin typeface="Bookman Old Style" pitchFamily="18" charset="0"/>
              </a:rPr>
              <a:t>т. 6 </a:t>
            </a:r>
            <a:r>
              <a:rPr lang="ru-RU" sz="1400" dirty="0">
                <a:latin typeface="Bookman Old Style" pitchFamily="18" charset="0"/>
              </a:rPr>
              <a:t>п.6 </a:t>
            </a:r>
            <a:r>
              <a:rPr lang="ru-RU" sz="1400" dirty="0" smtClean="0">
                <a:latin typeface="Bookman Old Style" pitchFamily="18" charset="0"/>
              </a:rPr>
              <a:t>ФЗ </a:t>
            </a:r>
            <a:r>
              <a:rPr lang="ru-RU" sz="1400" dirty="0">
                <a:latin typeface="Bookman Old Style" pitchFamily="18" charset="0"/>
              </a:rPr>
              <a:t>РФ от 22.10.2006 № 125-ФЗ </a:t>
            </a:r>
            <a:endParaRPr lang="ru-RU" sz="1400" dirty="0" smtClean="0">
              <a:latin typeface="Bookman Old Style" pitchFamily="18" charset="0"/>
            </a:endParaRPr>
          </a:p>
          <a:p>
            <a:r>
              <a:rPr lang="ru-RU" sz="1400" dirty="0" smtClean="0">
                <a:latin typeface="Bookman Old Style" pitchFamily="18" charset="0"/>
              </a:rPr>
              <a:t>«</a:t>
            </a:r>
            <a:r>
              <a:rPr lang="ru-RU" sz="1400" dirty="0">
                <a:latin typeface="Bookman Old Style" pitchFamily="18" charset="0"/>
              </a:rPr>
              <a:t>Об архивном деле в Российской Федерации»</a:t>
            </a:r>
            <a:endParaRPr lang="ru-RU" sz="1400" dirty="0">
              <a:latin typeface="Bookman Old Style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162506"/>
            <a:ext cx="86409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Акты о выделении к </a:t>
            </a: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/>
            </a:r>
            <a:b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</a:b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уничтожению дел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06022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6013" y="2397125"/>
            <a:ext cx="7391400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0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 ЗА  ВНИМАНИЕ !</a:t>
            </a:r>
          </a:p>
        </p:txBody>
      </p:sp>
    </p:spTree>
    <p:extLst>
      <p:ext uri="{BB962C8B-B14F-4D97-AF65-F5344CB8AC3E}">
        <p14:creationId xmlns:p14="http://schemas.microsoft.com/office/powerpoint/2010/main" val="3798571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1481138"/>
            <a:ext cx="7632848" cy="452596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algn="just"/>
            <a:endParaRPr lang="ru-RU" sz="2400" b="1" i="1" dirty="0" smtClean="0"/>
          </a:p>
          <a:p>
            <a:pPr algn="just"/>
            <a:r>
              <a:rPr lang="ru-RU" sz="2400" b="1" i="1" dirty="0" smtClean="0"/>
              <a:t>совершенствования управления документационным обеспечением трудовых и служебных правоотношений;</a:t>
            </a:r>
          </a:p>
          <a:p>
            <a:pPr algn="just"/>
            <a:r>
              <a:rPr lang="ru-RU" sz="2400" b="1" i="1" dirty="0" smtClean="0"/>
              <a:t>формирования единых требований для кадровых подразделений государственных органов Мурманской области;</a:t>
            </a:r>
          </a:p>
          <a:p>
            <a:pPr algn="just"/>
            <a:r>
              <a:rPr lang="ru-RU" sz="2400" b="1" i="1" dirty="0" smtClean="0"/>
              <a:t>обеспечения контроля исполнения и установления единого порядка работы с кадровыми документами.  </a:t>
            </a:r>
            <a:endParaRPr lang="ru-RU" sz="24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4400" i="1" dirty="0" smtClean="0"/>
              <a:t/>
            </a:r>
            <a:br>
              <a:rPr lang="ru-RU" sz="4400" i="1" dirty="0" smtClean="0"/>
            </a:br>
            <a:r>
              <a:rPr lang="ru-RU" sz="4000" i="1" dirty="0" smtClean="0"/>
              <a:t>Инструкция </a:t>
            </a:r>
            <a:r>
              <a:rPr lang="ru-RU" sz="4000" i="1" dirty="0"/>
              <a:t>разработана </a:t>
            </a:r>
            <a:r>
              <a:rPr lang="ru-RU" sz="4000" i="1" dirty="0" smtClean="0"/>
              <a:t/>
            </a:r>
            <a:br>
              <a:rPr lang="ru-RU" sz="4000" i="1" dirty="0" smtClean="0"/>
            </a:br>
            <a:r>
              <a:rPr lang="ru-RU" sz="4000" i="1" dirty="0" smtClean="0"/>
              <a:t>в </a:t>
            </a:r>
            <a:r>
              <a:rPr lang="ru-RU" sz="4000" i="1" dirty="0"/>
              <a:t>целях:</a:t>
            </a:r>
            <a:br>
              <a:rPr lang="ru-RU" sz="4000" i="1" dirty="0"/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24377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036496" cy="5085184"/>
          </a:xfrm>
          <a:solidFill>
            <a:schemeClr val="bg2"/>
          </a:solidFill>
        </p:spPr>
        <p:txBody>
          <a:bodyPr anchor="t">
            <a:noAutofit/>
          </a:bodyPr>
          <a:lstStyle/>
          <a:p>
            <a:pPr algn="ctr"/>
            <a:r>
              <a:rPr lang="ru-RU" sz="2954" dirty="0" smtClean="0">
                <a:solidFill>
                  <a:schemeClr val="tx1"/>
                </a:solidFill>
                <a:latin typeface="Constantia" pitchFamily="18" charset="0"/>
              </a:rPr>
              <a:t>Разделы инструкции</a:t>
            </a:r>
            <a:br>
              <a:rPr lang="ru-RU" sz="2954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2954" dirty="0" smtClean="0">
                <a:solidFill>
                  <a:schemeClr val="tx1"/>
                </a:solidFill>
                <a:latin typeface="Constantia" pitchFamily="18" charset="0"/>
              </a:rPr>
              <a:t/>
            </a:r>
            <a:br>
              <a:rPr lang="ru-RU" sz="2954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2954" dirty="0" smtClean="0">
                <a:solidFill>
                  <a:schemeClr val="tx1"/>
                </a:solidFill>
                <a:latin typeface="Constantia" pitchFamily="18" charset="0"/>
              </a:rPr>
              <a:t/>
            </a:r>
            <a:br>
              <a:rPr lang="ru-RU" sz="2954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2954" dirty="0" smtClean="0">
                <a:solidFill>
                  <a:schemeClr val="tx1"/>
                </a:solidFill>
                <a:latin typeface="Constantia" pitchFamily="18" charset="0"/>
              </a:rPr>
              <a:t/>
            </a:r>
            <a:br>
              <a:rPr lang="ru-RU" sz="2954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2954" dirty="0">
                <a:solidFill>
                  <a:schemeClr val="tx1"/>
                </a:solidFill>
                <a:latin typeface="Constantia" pitchFamily="18" charset="0"/>
              </a:rPr>
              <a:t/>
            </a:r>
            <a:br>
              <a:rPr lang="ru-RU" sz="2954" dirty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1108" dirty="0">
                <a:solidFill>
                  <a:schemeClr val="tx1"/>
                </a:solidFill>
                <a:latin typeface="Constantia" pitchFamily="18" charset="0"/>
              </a:rPr>
              <a:t/>
            </a:r>
            <a:br>
              <a:rPr lang="ru-RU" sz="1108" dirty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1108" dirty="0">
                <a:solidFill>
                  <a:schemeClr val="tx1"/>
                </a:solidFill>
                <a:latin typeface="Constantia" pitchFamily="18" charset="0"/>
              </a:rPr>
              <a:t/>
            </a:r>
            <a:br>
              <a:rPr lang="ru-RU" sz="1108" dirty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923" dirty="0">
                <a:solidFill>
                  <a:schemeClr val="tx1"/>
                </a:solidFill>
                <a:latin typeface="Constantia" pitchFamily="18" charset="0"/>
              </a:rPr>
              <a:t/>
            </a:r>
            <a:br>
              <a:rPr lang="ru-RU" sz="923" dirty="0">
                <a:solidFill>
                  <a:schemeClr val="tx1"/>
                </a:solidFill>
                <a:latin typeface="Constantia" pitchFamily="18" charset="0"/>
              </a:rPr>
            </a:br>
            <a:endParaRPr lang="ru-RU" sz="2585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7068" y="548681"/>
            <a:ext cx="7971356" cy="36004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>
                <a:solidFill>
                  <a:schemeClr val="tx1"/>
                </a:solidFill>
                <a:latin typeface="Constantia" pitchFamily="18" charset="0"/>
              </a:rPr>
              <a:t>I. </a:t>
            </a:r>
            <a:r>
              <a:rPr lang="ru-RU" dirty="0" smtClean="0">
                <a:solidFill>
                  <a:schemeClr val="tx1"/>
                </a:solidFill>
                <a:latin typeface="Constantia" pitchFamily="18" charset="0"/>
              </a:rPr>
              <a:t>Общие положения  </a:t>
            </a:r>
            <a:endParaRPr lang="ru-RU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17068" y="980768"/>
            <a:ext cx="7971356" cy="36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>
                <a:solidFill>
                  <a:schemeClr val="tx1"/>
                </a:solidFill>
                <a:latin typeface="Constantia" pitchFamily="18" charset="0"/>
              </a:rPr>
              <a:t>II. </a:t>
            </a:r>
            <a:r>
              <a:rPr lang="ru-RU" dirty="0" smtClean="0">
                <a:solidFill>
                  <a:schemeClr val="tx1"/>
                </a:solidFill>
                <a:latin typeface="Constantia" pitchFamily="18" charset="0"/>
              </a:rPr>
              <a:t>Некоторые понятия и определения </a:t>
            </a:r>
            <a:endParaRPr lang="ru-RU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17068" y="1412816"/>
            <a:ext cx="7971356" cy="36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>
                <a:solidFill>
                  <a:schemeClr val="tx1"/>
                </a:solidFill>
                <a:latin typeface="Constantia" pitchFamily="18" charset="0"/>
              </a:rPr>
              <a:t>III. </a:t>
            </a:r>
            <a:r>
              <a:rPr lang="ru-RU" dirty="0" smtClean="0">
                <a:solidFill>
                  <a:schemeClr val="tx1"/>
                </a:solidFill>
                <a:latin typeface="Constantia" pitchFamily="18" charset="0"/>
              </a:rPr>
              <a:t>Основные составляющие системы кадрового делопроизводства (КД)</a:t>
            </a:r>
            <a:endParaRPr lang="ru-RU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17068" y="2276912"/>
            <a:ext cx="7971355" cy="360000"/>
          </a:xfrm>
          <a:prstGeom prst="rect">
            <a:avLst/>
          </a:prstGeom>
          <a:solidFill>
            <a:schemeClr val="bg1"/>
          </a:solidFill>
          <a:ln w="3175" cmpd="sng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>
                <a:solidFill>
                  <a:schemeClr val="tx1"/>
                </a:solidFill>
                <a:latin typeface="Constantia" pitchFamily="18" charset="0"/>
              </a:rPr>
              <a:t>V. </a:t>
            </a:r>
            <a:r>
              <a:rPr lang="ru-RU" dirty="0" smtClean="0">
                <a:solidFill>
                  <a:schemeClr val="tx1"/>
                </a:solidFill>
                <a:latin typeface="Constantia" pitchFamily="18" charset="0"/>
              </a:rPr>
              <a:t>Формирование дел и документов кадрового делопроизводства</a:t>
            </a:r>
            <a:endParaRPr lang="ru-RU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17068" y="1844864"/>
            <a:ext cx="7971355" cy="36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>
                <a:solidFill>
                  <a:schemeClr val="tx1"/>
                </a:solidFill>
                <a:latin typeface="Constantia" pitchFamily="18" charset="0"/>
              </a:rPr>
              <a:t>IV. </a:t>
            </a:r>
            <a:r>
              <a:rPr lang="ru-RU" dirty="0" smtClean="0">
                <a:solidFill>
                  <a:schemeClr val="tx1"/>
                </a:solidFill>
                <a:latin typeface="Constantia" pitchFamily="18" charset="0"/>
              </a:rPr>
              <a:t>Штатное расписание государственного органа</a:t>
            </a:r>
            <a:endParaRPr lang="ru-RU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417068" y="3140968"/>
            <a:ext cx="7971355" cy="36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smtClean="0">
                <a:solidFill>
                  <a:schemeClr val="tx1"/>
                </a:solidFill>
                <a:latin typeface="Constantia" pitchFamily="18" charset="0"/>
              </a:rPr>
              <a:t>VII.</a:t>
            </a:r>
            <a:r>
              <a:rPr lang="ru-RU" dirty="0" smtClean="0">
                <a:solidFill>
                  <a:schemeClr val="tx1"/>
                </a:solidFill>
                <a:latin typeface="Constantia" pitchFamily="18" charset="0"/>
              </a:rPr>
              <a:t> Документационное обеспечение прохождения гражданской службы </a:t>
            </a:r>
            <a:endParaRPr lang="ru-RU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417068" y="2708960"/>
            <a:ext cx="7971355" cy="36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smtClean="0">
                <a:solidFill>
                  <a:schemeClr val="tx1"/>
                </a:solidFill>
                <a:latin typeface="Constantia" pitchFamily="18" charset="0"/>
              </a:rPr>
              <a:t>VI. </a:t>
            </a:r>
            <a:r>
              <a:rPr lang="ru-RU" dirty="0">
                <a:solidFill>
                  <a:schemeClr val="tx1"/>
                </a:solidFill>
                <a:latin typeface="Constantia" pitchFamily="18" charset="0"/>
              </a:rPr>
              <a:t>Оформление </a:t>
            </a:r>
            <a:r>
              <a:rPr lang="ru-RU" dirty="0" smtClean="0">
                <a:solidFill>
                  <a:schemeClr val="tx1"/>
                </a:solidFill>
                <a:latin typeface="Constantia" pitchFamily="18" charset="0"/>
              </a:rPr>
              <a:t>трудовых отношений при приеме</a:t>
            </a:r>
            <a:endParaRPr lang="ru-RU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17068" y="3573016"/>
            <a:ext cx="7971355" cy="36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smtClean="0">
                <a:solidFill>
                  <a:schemeClr val="tx1"/>
                </a:solidFill>
                <a:latin typeface="Constantia" pitchFamily="18" charset="0"/>
              </a:rPr>
              <a:t>VIII. </a:t>
            </a:r>
            <a:r>
              <a:rPr lang="ru-RU" dirty="0" smtClean="0">
                <a:solidFill>
                  <a:schemeClr val="tx1"/>
                </a:solidFill>
                <a:latin typeface="Constantia" pitchFamily="18" charset="0"/>
              </a:rPr>
              <a:t>Привлечение к работе в выходные и нерабочие праздничные дни</a:t>
            </a:r>
            <a:endParaRPr lang="ru-RU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7068" y="4005064"/>
            <a:ext cx="7971357" cy="504056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smtClean="0">
                <a:solidFill>
                  <a:schemeClr val="tx1"/>
                </a:solidFill>
                <a:latin typeface="Constantia" pitchFamily="18" charset="0"/>
              </a:rPr>
              <a:t>I</a:t>
            </a:r>
            <a:r>
              <a:rPr lang="ru-RU" dirty="0" smtClean="0">
                <a:solidFill>
                  <a:schemeClr val="tx1"/>
                </a:solidFill>
                <a:latin typeface="Constantia" pitchFamily="18" charset="0"/>
              </a:rPr>
              <a:t>Х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</a:rPr>
              <a:t>. </a:t>
            </a:r>
            <a:r>
              <a:rPr lang="ru-RU" dirty="0" smtClean="0">
                <a:solidFill>
                  <a:schemeClr val="tx1"/>
                </a:solidFill>
                <a:latin typeface="Constantia" pitchFamily="18" charset="0"/>
              </a:rPr>
              <a:t>Оформление правоотношений, связанных с увольнением гражданского служащего (работника)</a:t>
            </a:r>
            <a:endParaRPr lang="ru-RU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17068" y="4581128"/>
            <a:ext cx="7971357" cy="36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dirty="0" smtClean="0">
                <a:solidFill>
                  <a:schemeClr val="tx1"/>
                </a:solidFill>
                <a:latin typeface="Constantia" pitchFamily="18" charset="0"/>
              </a:rPr>
              <a:t>Х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. </a:t>
            </a:r>
            <a:r>
              <a:rPr lang="ru-RU" dirty="0" smtClean="0">
                <a:solidFill>
                  <a:schemeClr val="tx1"/>
                </a:solidFill>
                <a:latin typeface="Constantia" pitchFamily="18" charset="0"/>
              </a:rPr>
              <a:t>Упорядочение и обеспечение сохранности кадровых документов</a:t>
            </a:r>
            <a:endParaRPr lang="ru-RU" dirty="0">
              <a:solidFill>
                <a:schemeClr val="tx1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2316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556792"/>
            <a:ext cx="8363272" cy="452596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109537" indent="0">
              <a:buNone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Цель разработки инструкции по КД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Нормативно-правовая база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Порядок работы с персональными данными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Назначение ответственных лиц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Методическое руководство и контроль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Ответственность за организацию и состояние КД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  <a:ln>
            <a:solidFill>
              <a:srgbClr val="7030A0"/>
            </a:solidFill>
          </a:ln>
        </p:spPr>
        <p:txBody>
          <a:bodyPr/>
          <a:lstStyle/>
          <a:p>
            <a:pPr algn="ctr"/>
            <a:r>
              <a:rPr lang="en-US" dirty="0"/>
              <a:t>I. </a:t>
            </a:r>
            <a:r>
              <a:rPr lang="ru-RU" dirty="0"/>
              <a:t>Общие положения</a:t>
            </a:r>
          </a:p>
        </p:txBody>
      </p:sp>
    </p:spTree>
    <p:extLst>
      <p:ext uri="{BB962C8B-B14F-4D97-AF65-F5344CB8AC3E}">
        <p14:creationId xmlns:p14="http://schemas.microsoft.com/office/powerpoint/2010/main" val="236553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ru-RU" sz="2000" dirty="0" smtClean="0"/>
          </a:p>
          <a:p>
            <a:pPr algn="just"/>
            <a:r>
              <a:rPr lang="ru-RU" sz="2400" dirty="0"/>
              <a:t>Должностное лицо, представитель нанимателя, руководитель организации </a:t>
            </a:r>
          </a:p>
          <a:p>
            <a:r>
              <a:rPr lang="ru-RU" sz="2400" dirty="0" smtClean="0"/>
              <a:t>Кадровый документ и кадровое делопроизводство</a:t>
            </a:r>
          </a:p>
          <a:p>
            <a:r>
              <a:rPr lang="ru-RU" sz="2400" dirty="0"/>
              <a:t>Организационно-штатные мероприятия</a:t>
            </a:r>
          </a:p>
          <a:p>
            <a:r>
              <a:rPr lang="ru-RU" sz="2400" dirty="0" smtClean="0"/>
              <a:t>Создание, реорганизация и ликвидация государственного органа</a:t>
            </a:r>
          </a:p>
          <a:p>
            <a:r>
              <a:rPr lang="ru-RU" sz="2400" dirty="0" smtClean="0"/>
              <a:t>Штатные расписания, численность, структура</a:t>
            </a:r>
          </a:p>
          <a:p>
            <a:r>
              <a:rPr lang="ru-RU" sz="2400" dirty="0" smtClean="0"/>
              <a:t>Организационно-распорядительные, административно-хозяйственные функции и др.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  <a:ln>
            <a:solidFill>
              <a:srgbClr val="7030A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II. </a:t>
            </a:r>
            <a:r>
              <a:rPr lang="ru-RU" dirty="0" smtClean="0"/>
              <a:t>Некоторые понятия и определения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672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ъект 1"/>
          <p:cNvSpPr>
            <a:spLocks noGrp="1"/>
          </p:cNvSpPr>
          <p:nvPr>
            <p:ph idx="1"/>
          </p:nvPr>
        </p:nvSpPr>
        <p:spPr>
          <a:xfrm>
            <a:off x="53751" y="188640"/>
            <a:ext cx="8892480" cy="5402411"/>
          </a:xfrm>
        </p:spPr>
        <p:txBody>
          <a:bodyPr/>
          <a:lstStyle/>
          <a:p>
            <a:pPr marL="107950" indent="0" algn="just">
              <a:buFont typeface="Wingdings 3" pitchFamily="18" charset="2"/>
              <a:buNone/>
            </a:pPr>
            <a:endParaRPr lang="ru-RU" dirty="0" smtClean="0"/>
          </a:p>
          <a:p>
            <a:pPr marL="107950" indent="0" algn="just">
              <a:buFont typeface="Wingdings 3" pitchFamily="18" charset="2"/>
              <a:buNone/>
            </a:pPr>
            <a:endParaRPr lang="ru-RU" dirty="0" smtClean="0"/>
          </a:p>
          <a:p>
            <a:pPr marL="107950" indent="0" algn="just">
              <a:buFont typeface="Wingdings 3" pitchFamily="18" charset="2"/>
              <a:buNone/>
            </a:pPr>
            <a:endParaRPr lang="ru-RU" dirty="0" smtClean="0"/>
          </a:p>
          <a:p>
            <a:pPr marL="107950" indent="0" algn="just">
              <a:buFont typeface="Wingdings 3" pitchFamily="18" charset="2"/>
              <a:buNone/>
            </a:pPr>
            <a:endParaRPr lang="ru-RU" dirty="0" smtClean="0"/>
          </a:p>
          <a:p>
            <a:pPr marL="107950" indent="0" algn="just">
              <a:buFont typeface="Wingdings 3" pitchFamily="18" charset="2"/>
              <a:buNone/>
            </a:pPr>
            <a:endParaRPr lang="ru-RU" dirty="0" smtClean="0"/>
          </a:p>
          <a:p>
            <a:pPr marL="107950" indent="0" algn="just">
              <a:buFont typeface="Wingdings 3" pitchFamily="18" charset="2"/>
              <a:buNone/>
            </a:pPr>
            <a:endParaRPr lang="ru-RU" dirty="0" smtClean="0"/>
          </a:p>
          <a:p>
            <a:pPr marL="107950" indent="0" algn="just">
              <a:buFont typeface="Wingdings 3" pitchFamily="18" charset="2"/>
              <a:buNone/>
            </a:pPr>
            <a:endParaRPr lang="ru-RU" dirty="0" smtClean="0"/>
          </a:p>
          <a:p>
            <a:pPr marL="107950" indent="0" algn="just">
              <a:buFont typeface="Wingdings 3" pitchFamily="18" charset="2"/>
              <a:buNone/>
            </a:pPr>
            <a:endParaRPr lang="ru-RU" dirty="0" smtClean="0"/>
          </a:p>
        </p:txBody>
      </p:sp>
      <p:sp>
        <p:nvSpPr>
          <p:cNvPr id="4" name="Овал 3"/>
          <p:cNvSpPr/>
          <p:nvPr/>
        </p:nvSpPr>
        <p:spPr>
          <a:xfrm>
            <a:off x="2628280" y="2166152"/>
            <a:ext cx="3743423" cy="2148396"/>
          </a:xfrm>
          <a:prstGeom prst="ellipse">
            <a:avLst/>
          </a:prstGeom>
          <a:solidFill>
            <a:schemeClr val="bg2"/>
          </a:solidFill>
          <a:ln w="952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 smtClean="0">
                <a:solidFill>
                  <a:schemeClr val="tx1"/>
                </a:solidFill>
              </a:rPr>
              <a:t>III. </a:t>
            </a:r>
            <a:r>
              <a:rPr lang="ru-RU" sz="2000" b="1" dirty="0" smtClean="0">
                <a:solidFill>
                  <a:schemeClr val="tx1"/>
                </a:solidFill>
              </a:rPr>
              <a:t>Основные составляющие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1"/>
                </a:solidFill>
              </a:rPr>
              <a:t>кадрового делопроизводства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79512" y="980728"/>
            <a:ext cx="3096344" cy="136199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i="1" dirty="0" smtClean="0">
                <a:solidFill>
                  <a:schemeClr val="tx1"/>
                </a:solidFill>
              </a:rPr>
              <a:t>Организационные документы</a:t>
            </a: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628280" y="4691391"/>
            <a:ext cx="3743423" cy="144016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i="1" dirty="0" smtClean="0">
                <a:solidFill>
                  <a:schemeClr val="tx1"/>
                </a:solidFill>
              </a:rPr>
              <a:t>Информационно-справочные документы</a:t>
            </a: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696521" y="980728"/>
            <a:ext cx="3123950" cy="136199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i="1" dirty="0" smtClean="0">
                <a:solidFill>
                  <a:schemeClr val="tx1"/>
                </a:solidFill>
              </a:rPr>
              <a:t>Распорядительные документы</a:t>
            </a:r>
            <a:endParaRPr lang="ru-RU" i="1" dirty="0">
              <a:solidFill>
                <a:schemeClr val="tx1"/>
              </a:solidFill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6228184" y="3717032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5148064" y="1844824"/>
            <a:ext cx="548457" cy="321328"/>
          </a:xfrm>
          <a:prstGeom prst="line">
            <a:avLst/>
          </a:prstGeom>
          <a:ln w="57150" cap="rnd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H="1" flipV="1">
            <a:off x="3275856" y="1844824"/>
            <a:ext cx="576064" cy="321328"/>
          </a:xfrm>
          <a:prstGeom prst="line">
            <a:avLst/>
          </a:prstGeom>
          <a:ln w="57150" cap="rnd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4544378" y="4360417"/>
            <a:ext cx="0" cy="321328"/>
          </a:xfrm>
          <a:prstGeom prst="line">
            <a:avLst/>
          </a:prstGeom>
          <a:ln w="57150" cap="rnd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808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pPr marL="109537" indent="0">
              <a:spcBef>
                <a:spcPts val="0"/>
              </a:spcBef>
              <a:buNone/>
            </a:pPr>
            <a:endParaRPr lang="ru-RU" dirty="0" smtClean="0"/>
          </a:p>
          <a:p>
            <a:pPr marL="109537" indent="0">
              <a:spcBef>
                <a:spcPts val="0"/>
              </a:spcBef>
              <a:buNone/>
            </a:pPr>
            <a:endParaRPr lang="ru-RU" dirty="0"/>
          </a:p>
          <a:p>
            <a:pPr marL="109537" indent="0">
              <a:spcBef>
                <a:spcPts val="0"/>
              </a:spcBef>
              <a:buNone/>
            </a:pPr>
            <a:endParaRPr lang="ru-RU" dirty="0" smtClean="0"/>
          </a:p>
          <a:p>
            <a:pPr marL="109537" indent="0">
              <a:spcBef>
                <a:spcPts val="0"/>
              </a:spcBef>
              <a:buNone/>
            </a:pPr>
            <a:r>
              <a:rPr lang="ru-RU" dirty="0"/>
              <a:t>	</a:t>
            </a:r>
            <a:r>
              <a:rPr lang="ru-RU" dirty="0" smtClean="0"/>
              <a:t>	       </a:t>
            </a:r>
            <a:r>
              <a:rPr lang="ru-RU" b="1" dirty="0" smtClean="0"/>
              <a:t>подготовки </a:t>
            </a:r>
          </a:p>
          <a:p>
            <a:pPr marL="109537" indent="0">
              <a:spcBef>
                <a:spcPts val="0"/>
              </a:spcBef>
              <a:buNone/>
            </a:pPr>
            <a:r>
              <a:rPr lang="ru-RU" b="1" dirty="0" smtClean="0"/>
              <a:t>   Порядок</a:t>
            </a:r>
          </a:p>
          <a:p>
            <a:pPr marL="109537" indent="0">
              <a:spcBef>
                <a:spcPts val="0"/>
              </a:spcBef>
              <a:buNone/>
            </a:pPr>
            <a:r>
              <a:rPr lang="ru-RU" dirty="0" smtClean="0"/>
              <a:t>                           </a:t>
            </a:r>
            <a:r>
              <a:rPr lang="ru-RU" b="1" dirty="0" smtClean="0"/>
              <a:t>согласования</a:t>
            </a:r>
          </a:p>
          <a:p>
            <a:pPr marL="109537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  <a:ln>
            <a:solidFill>
              <a:srgbClr val="7030A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IV. </a:t>
            </a:r>
            <a:r>
              <a:rPr lang="ru-RU" sz="3200" dirty="0" smtClean="0"/>
              <a:t>Штатное расписание</a:t>
            </a:r>
            <a:br>
              <a:rPr lang="ru-RU" sz="3200" dirty="0" smtClean="0"/>
            </a:br>
            <a:r>
              <a:rPr lang="ru-RU" sz="3200" dirty="0" smtClean="0"/>
              <a:t>государственного органа</a:t>
            </a:r>
            <a:endParaRPr lang="ru-RU" sz="3200" dirty="0"/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2439192" y="3008660"/>
            <a:ext cx="476624" cy="363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2439192" y="3417570"/>
            <a:ext cx="476624" cy="3714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5436096" y="1655064"/>
            <a:ext cx="2770632" cy="3941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</a:rPr>
              <a:t>Визы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</a:rPr>
              <a:t>Сопроводительное письмо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</a:rPr>
              <a:t>Утверждение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</a:rPr>
              <a:t>Введение в действие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</a:rPr>
              <a:t>Правовой акт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</a:rPr>
              <a:t>Информирование гражданских служащих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1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473724911"/>
              </p:ext>
            </p:extLst>
          </p:nvPr>
        </p:nvGraphicFramePr>
        <p:xfrm>
          <a:off x="1043608" y="404664"/>
          <a:ext cx="7560840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24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4445</TotalTime>
  <Words>1279</Words>
  <Application>Microsoft Office PowerPoint</Application>
  <PresentationFormat>Экран (4:3)</PresentationFormat>
  <Paragraphs>281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Открытая</vt:lpstr>
      <vt:lpstr>Презентация PowerPoint</vt:lpstr>
      <vt:lpstr>Презентация PowerPoint</vt:lpstr>
      <vt:lpstr> Инструкция разработана  в целях: </vt:lpstr>
      <vt:lpstr>Разделы инструкции        </vt:lpstr>
      <vt:lpstr>I. Общие положения</vt:lpstr>
      <vt:lpstr>II. Некоторые понятия и определения</vt:lpstr>
      <vt:lpstr>Презентация PowerPoint</vt:lpstr>
      <vt:lpstr>IV. Штатное расписание государственного органа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Типичные нарушения нормативных правовых актов при ведении кадрового делопроизводства в ИОГВ Мурманской области</vt:lpstr>
      <vt:lpstr> Нормативные правовые акты, регламентирующие ведение кадровой документации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«5S» в Аппарате Правительства Мурманской области</dc:title>
  <dc:creator>Митрошенко В.В.</dc:creator>
  <cp:lastModifiedBy>Раструба Н.В.</cp:lastModifiedBy>
  <cp:revision>332</cp:revision>
  <cp:lastPrinted>2015-09-24T10:59:59Z</cp:lastPrinted>
  <dcterms:created xsi:type="dcterms:W3CDTF">2015-02-26T09:18:59Z</dcterms:created>
  <dcterms:modified xsi:type="dcterms:W3CDTF">2015-09-25T06:27:00Z</dcterms:modified>
</cp:coreProperties>
</file>